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331" r:id="rId4"/>
    <p:sldId id="333" r:id="rId5"/>
    <p:sldId id="335" r:id="rId6"/>
    <p:sldId id="265" r:id="rId7"/>
    <p:sldId id="311" r:id="rId8"/>
    <p:sldId id="260" r:id="rId9"/>
    <p:sldId id="284" r:id="rId10"/>
    <p:sldId id="302" r:id="rId11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min Strobel" initials="JS" lastIdx="6" clrIdx="0"/>
  <p:cmAuthor id="1" name="Dorothee Heller" initials="DH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C0000"/>
    <a:srgbClr val="C41F12"/>
    <a:srgbClr val="F8E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6" autoAdjust="0"/>
  </p:normalViewPr>
  <p:slideViewPr>
    <p:cSldViewPr>
      <p:cViewPr varScale="1">
        <p:scale>
          <a:sx n="71" d="100"/>
          <a:sy n="71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90253-A239-458B-8015-94727A219948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5A424D27-2577-4F7B-AD8F-F04150262C15}">
      <dgm:prSet phldrT="[Text]"/>
      <dgm:spPr/>
      <dgm:t>
        <a:bodyPr/>
        <a:lstStyle/>
        <a:p>
          <a:endParaRPr lang="de-DE" b="1" dirty="0" smtClean="0">
            <a:latin typeface="Trebuchet MS" panose="020B0603020202020204" pitchFamily="34" charset="0"/>
          </a:endParaRPr>
        </a:p>
        <a:p>
          <a:endParaRPr lang="de-DE" b="1" dirty="0" smtClean="0">
            <a:latin typeface="Trebuchet MS" panose="020B0603020202020204" pitchFamily="34" charset="0"/>
          </a:endParaRPr>
        </a:p>
        <a:p>
          <a:r>
            <a:rPr lang="de-DE" b="1" dirty="0" smtClean="0">
              <a:latin typeface="Trebuchet MS" panose="020B0603020202020204" pitchFamily="34" charset="0"/>
            </a:rPr>
            <a:t>Krisenstab:</a:t>
          </a:r>
          <a:endParaRPr lang="de-DE" dirty="0"/>
        </a:p>
      </dgm:t>
    </dgm:pt>
    <dgm:pt modelId="{42FBD449-36EF-4B6D-8AA4-0EC0502C5A74}" type="parTrans" cxnId="{33432EA8-A7F2-48F0-8579-826524636B4E}">
      <dgm:prSet/>
      <dgm:spPr/>
      <dgm:t>
        <a:bodyPr/>
        <a:lstStyle/>
        <a:p>
          <a:endParaRPr lang="de-DE"/>
        </a:p>
      </dgm:t>
    </dgm:pt>
    <dgm:pt modelId="{1FE90C8F-709E-434E-86DB-7986F04BA609}" type="sibTrans" cxnId="{33432EA8-A7F2-48F0-8579-826524636B4E}">
      <dgm:prSet/>
      <dgm:spPr/>
      <dgm:t>
        <a:bodyPr/>
        <a:lstStyle/>
        <a:p>
          <a:endParaRPr lang="de-DE"/>
        </a:p>
      </dgm:t>
    </dgm:pt>
    <dgm:pt modelId="{36F7D52E-6798-428D-B7F9-6A0A49B147F7}">
      <dgm:prSet phldrT="[Text]"/>
      <dgm:spPr/>
      <dgm:t>
        <a:bodyPr/>
        <a:lstStyle/>
        <a:p>
          <a:r>
            <a:rPr lang="de-DE" b="1" dirty="0" err="1" smtClean="0">
              <a:latin typeface="Trebuchet MS" panose="020B0603020202020204" pitchFamily="34" charset="0"/>
            </a:rPr>
            <a:t>NotfallkoordinatorIn</a:t>
          </a:r>
          <a:r>
            <a:rPr lang="de-DE" b="1" dirty="0" smtClean="0">
              <a:latin typeface="Trebuchet MS" panose="020B0603020202020204" pitchFamily="34" charset="0"/>
            </a:rPr>
            <a:t>:</a:t>
          </a:r>
          <a:endParaRPr lang="de-DE" dirty="0"/>
        </a:p>
      </dgm:t>
    </dgm:pt>
    <dgm:pt modelId="{C5CCF856-997C-45A1-B01B-89203534D967}" type="parTrans" cxnId="{4A585753-ECC3-48A8-9E97-25FE32736807}">
      <dgm:prSet/>
      <dgm:spPr/>
      <dgm:t>
        <a:bodyPr/>
        <a:lstStyle/>
        <a:p>
          <a:endParaRPr lang="de-DE"/>
        </a:p>
      </dgm:t>
    </dgm:pt>
    <dgm:pt modelId="{A246F302-46C9-4462-A9BF-D6614C682FF3}" type="sibTrans" cxnId="{4A585753-ECC3-48A8-9E97-25FE32736807}">
      <dgm:prSet/>
      <dgm:spPr/>
      <dgm:t>
        <a:bodyPr/>
        <a:lstStyle/>
        <a:p>
          <a:endParaRPr lang="de-DE"/>
        </a:p>
      </dgm:t>
    </dgm:pt>
    <dgm:pt modelId="{572B99FE-4B96-49E1-8F3B-B5F47A430ED3}">
      <dgm:prSet phldrT="[Text]"/>
      <dgm:spPr/>
      <dgm:t>
        <a:bodyPr/>
        <a:lstStyle/>
        <a:p>
          <a:r>
            <a:rPr lang="de-DE" b="1" dirty="0" smtClean="0">
              <a:latin typeface="Trebuchet MS" panose="020B0603020202020204" pitchFamily="34" charset="0"/>
            </a:rPr>
            <a:t>Leitung vor Ort:</a:t>
          </a:r>
          <a:endParaRPr lang="de-DE" dirty="0"/>
        </a:p>
      </dgm:t>
    </dgm:pt>
    <dgm:pt modelId="{C1826D7C-42A8-49DE-9CBD-2019DDB722FD}" type="parTrans" cxnId="{33FA2DE4-AAB3-460F-AB3F-B4DB4EE6F003}">
      <dgm:prSet/>
      <dgm:spPr/>
      <dgm:t>
        <a:bodyPr/>
        <a:lstStyle/>
        <a:p>
          <a:endParaRPr lang="de-DE"/>
        </a:p>
      </dgm:t>
    </dgm:pt>
    <dgm:pt modelId="{22D45735-A9FE-439B-9612-AF10EF3B8492}" type="sibTrans" cxnId="{33FA2DE4-AAB3-460F-AB3F-B4DB4EE6F003}">
      <dgm:prSet/>
      <dgm:spPr/>
      <dgm:t>
        <a:bodyPr/>
        <a:lstStyle/>
        <a:p>
          <a:endParaRPr lang="de-DE"/>
        </a:p>
      </dgm:t>
    </dgm:pt>
    <dgm:pt modelId="{188AB0CA-6A0A-41CB-849F-4ECC67452317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leitet Krisenstab und Krisenmanagement</a:t>
          </a:r>
          <a:endParaRPr lang="de-DE" dirty="0">
            <a:latin typeface="Trebuchet MS" panose="020B0603020202020204" pitchFamily="34" charset="0"/>
          </a:endParaRPr>
        </a:p>
      </dgm:t>
    </dgm:pt>
    <dgm:pt modelId="{2DC08B6B-7DD0-446B-97A2-6C89F96B2894}" type="parTrans" cxnId="{5A4FAB06-9C7E-47EC-A0A9-BE7C8936FFAC}">
      <dgm:prSet/>
      <dgm:spPr/>
      <dgm:t>
        <a:bodyPr/>
        <a:lstStyle/>
        <a:p>
          <a:endParaRPr lang="de-DE"/>
        </a:p>
      </dgm:t>
    </dgm:pt>
    <dgm:pt modelId="{21D213F3-54F7-4CE0-86B4-134B4FAB129F}" type="sibTrans" cxnId="{5A4FAB06-9C7E-47EC-A0A9-BE7C8936FFAC}">
      <dgm:prSet/>
      <dgm:spPr/>
      <dgm:t>
        <a:bodyPr/>
        <a:lstStyle/>
        <a:p>
          <a:endParaRPr lang="de-DE"/>
        </a:p>
      </dgm:t>
    </dgm:pt>
    <dgm:pt modelId="{D63B1112-236D-44FC-B441-CF12DA30FD6C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sorgt für abgestimmte interne und externe Kommunikation im Sinne des Trägers</a:t>
          </a:r>
          <a:endParaRPr lang="de-DE" dirty="0">
            <a:latin typeface="Trebuchet MS" panose="020B0603020202020204" pitchFamily="34" charset="0"/>
          </a:endParaRPr>
        </a:p>
      </dgm:t>
    </dgm:pt>
    <dgm:pt modelId="{47BA9DB5-81F1-451B-AEE4-2D892122C687}" type="parTrans" cxnId="{F6265093-BF2C-420A-8E93-86D2E6365889}">
      <dgm:prSet/>
      <dgm:spPr/>
      <dgm:t>
        <a:bodyPr/>
        <a:lstStyle/>
        <a:p>
          <a:endParaRPr lang="de-DE"/>
        </a:p>
      </dgm:t>
    </dgm:pt>
    <dgm:pt modelId="{7B79BC73-1C1C-495D-BA81-902D72574A1F}" type="sibTrans" cxnId="{F6265093-BF2C-420A-8E93-86D2E6365889}">
      <dgm:prSet/>
      <dgm:spPr/>
      <dgm:t>
        <a:bodyPr/>
        <a:lstStyle/>
        <a:p>
          <a:endParaRPr lang="de-DE"/>
        </a:p>
      </dgm:t>
    </dgm:pt>
    <dgm:pt modelId="{872ACCC1-D734-4376-887A-1E46324BB111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stellt Ressourcen zur Verfügung</a:t>
          </a:r>
          <a:endParaRPr lang="de-DE" dirty="0">
            <a:latin typeface="Trebuchet MS" panose="020B0603020202020204" pitchFamily="34" charset="0"/>
          </a:endParaRPr>
        </a:p>
      </dgm:t>
    </dgm:pt>
    <dgm:pt modelId="{01A84810-6CB8-45E8-8E27-344AA8C196BB}" type="parTrans" cxnId="{9BD9E955-96A4-43B6-84A9-F3CC890096CC}">
      <dgm:prSet/>
      <dgm:spPr/>
      <dgm:t>
        <a:bodyPr/>
        <a:lstStyle/>
        <a:p>
          <a:endParaRPr lang="de-DE"/>
        </a:p>
      </dgm:t>
    </dgm:pt>
    <dgm:pt modelId="{BD700A88-1D08-4504-BE01-5CC815F24B40}" type="sibTrans" cxnId="{9BD9E955-96A4-43B6-84A9-F3CC890096CC}">
      <dgm:prSet/>
      <dgm:spPr/>
      <dgm:t>
        <a:bodyPr/>
        <a:lstStyle/>
        <a:p>
          <a:endParaRPr lang="de-DE"/>
        </a:p>
      </dgm:t>
    </dgm:pt>
    <dgm:pt modelId="{202C9CB9-321F-45F6-9078-96760DE78795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koordiniert Rückführung in Normalbetrieb</a:t>
          </a:r>
          <a:endParaRPr lang="de-DE" dirty="0">
            <a:latin typeface="Trebuchet MS" panose="020B0603020202020204" pitchFamily="34" charset="0"/>
          </a:endParaRPr>
        </a:p>
      </dgm:t>
    </dgm:pt>
    <dgm:pt modelId="{FE851070-0B8D-4C5F-80A2-3E2B770136C9}" type="parTrans" cxnId="{83314574-7920-48EA-97AD-0650F791CE67}">
      <dgm:prSet/>
      <dgm:spPr/>
      <dgm:t>
        <a:bodyPr/>
        <a:lstStyle/>
        <a:p>
          <a:endParaRPr lang="de-DE"/>
        </a:p>
      </dgm:t>
    </dgm:pt>
    <dgm:pt modelId="{8C436804-E8B9-443B-971F-2E05AD4314E8}" type="sibTrans" cxnId="{83314574-7920-48EA-97AD-0650F791CE67}">
      <dgm:prSet/>
      <dgm:spPr/>
      <dgm:t>
        <a:bodyPr/>
        <a:lstStyle/>
        <a:p>
          <a:endParaRPr lang="de-DE"/>
        </a:p>
      </dgm:t>
    </dgm:pt>
    <dgm:pt modelId="{2C663FFE-7C17-4614-BAF3-66A9B3D7F8D5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entlastet Leitung vor Ort, übernimmt mit Führungs- und Entscheidungskompetenz</a:t>
          </a:r>
          <a:endParaRPr lang="de-DE" dirty="0">
            <a:latin typeface="Trebuchet MS" panose="020B0603020202020204" pitchFamily="34" charset="0"/>
          </a:endParaRPr>
        </a:p>
      </dgm:t>
    </dgm:pt>
    <dgm:pt modelId="{1207A6FF-ACF2-4D75-8220-7193C5334293}" type="parTrans" cxnId="{53549C05-8A1D-46AB-83A4-B684EBCDD48D}">
      <dgm:prSet/>
      <dgm:spPr/>
      <dgm:t>
        <a:bodyPr/>
        <a:lstStyle/>
        <a:p>
          <a:endParaRPr lang="de-DE"/>
        </a:p>
      </dgm:t>
    </dgm:pt>
    <dgm:pt modelId="{A2399E13-81B3-4BE1-98E3-A8E34B9C5CBA}" type="sibTrans" cxnId="{53549C05-8A1D-46AB-83A4-B684EBCDD48D}">
      <dgm:prSet/>
      <dgm:spPr/>
      <dgm:t>
        <a:bodyPr/>
        <a:lstStyle/>
        <a:p>
          <a:endParaRPr lang="de-DE"/>
        </a:p>
      </dgm:t>
    </dgm:pt>
    <dgm:pt modelId="{BAF8253F-CC2D-4869-B2C9-1EEAA16D123C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beschafft Ressourcen</a:t>
          </a:r>
          <a:endParaRPr lang="de-DE" dirty="0">
            <a:latin typeface="Trebuchet MS" panose="020B0603020202020204" pitchFamily="34" charset="0"/>
          </a:endParaRPr>
        </a:p>
      </dgm:t>
    </dgm:pt>
    <dgm:pt modelId="{CE3BD81A-2C97-4942-B88B-30DDE319E914}" type="parTrans" cxnId="{1260B88E-516C-4CD7-BC9F-75D99FC9F480}">
      <dgm:prSet/>
      <dgm:spPr/>
      <dgm:t>
        <a:bodyPr/>
        <a:lstStyle/>
        <a:p>
          <a:endParaRPr lang="de-DE"/>
        </a:p>
      </dgm:t>
    </dgm:pt>
    <dgm:pt modelId="{E9BD3E96-8A58-45CD-851A-D0DBD3E51BF4}" type="sibTrans" cxnId="{1260B88E-516C-4CD7-BC9F-75D99FC9F480}">
      <dgm:prSet/>
      <dgm:spPr/>
      <dgm:t>
        <a:bodyPr/>
        <a:lstStyle/>
        <a:p>
          <a:endParaRPr lang="de-DE"/>
        </a:p>
      </dgm:t>
    </dgm:pt>
    <dgm:pt modelId="{0F384C65-5506-47B2-A097-F379A291C49D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gibt Zuständigkeit für externe Kommunikation weiter an den Krisenstab</a:t>
          </a:r>
          <a:endParaRPr lang="de-DE" dirty="0">
            <a:latin typeface="Trebuchet MS" panose="020B0603020202020204" pitchFamily="34" charset="0"/>
          </a:endParaRPr>
        </a:p>
      </dgm:t>
    </dgm:pt>
    <dgm:pt modelId="{C3979E0D-EF09-4A05-9186-27331DD88A9C}" type="parTrans" cxnId="{21FD7EA9-58DE-4760-AB4D-8DA4BD45BC74}">
      <dgm:prSet/>
      <dgm:spPr/>
      <dgm:t>
        <a:bodyPr/>
        <a:lstStyle/>
        <a:p>
          <a:endParaRPr lang="de-DE"/>
        </a:p>
      </dgm:t>
    </dgm:pt>
    <dgm:pt modelId="{C5CC715A-2279-4707-A336-DC3C3D5750ED}" type="sibTrans" cxnId="{21FD7EA9-58DE-4760-AB4D-8DA4BD45BC74}">
      <dgm:prSet/>
      <dgm:spPr/>
      <dgm:t>
        <a:bodyPr/>
        <a:lstStyle/>
        <a:p>
          <a:endParaRPr lang="de-DE"/>
        </a:p>
      </dgm:t>
    </dgm:pt>
    <dgm:pt modelId="{715300BC-8197-4C06-B007-B901B1713DB0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koordiniert Betreuung der Unverletzten</a:t>
          </a:r>
          <a:endParaRPr lang="de-DE" dirty="0">
            <a:latin typeface="Trebuchet MS" panose="020B0603020202020204" pitchFamily="34" charset="0"/>
          </a:endParaRPr>
        </a:p>
      </dgm:t>
    </dgm:pt>
    <dgm:pt modelId="{FFFFB530-7393-4137-ADA0-7588E26DF5A4}" type="parTrans" cxnId="{79C5470F-ED8B-465C-9F71-09EABF04F241}">
      <dgm:prSet/>
      <dgm:spPr/>
      <dgm:t>
        <a:bodyPr/>
        <a:lstStyle/>
        <a:p>
          <a:endParaRPr lang="de-DE"/>
        </a:p>
      </dgm:t>
    </dgm:pt>
    <dgm:pt modelId="{46547AD4-A428-43B4-B8AC-67B599ACE628}" type="sibTrans" cxnId="{79C5470F-ED8B-465C-9F71-09EABF04F241}">
      <dgm:prSet/>
      <dgm:spPr/>
      <dgm:t>
        <a:bodyPr/>
        <a:lstStyle/>
        <a:p>
          <a:endParaRPr lang="de-DE"/>
        </a:p>
      </dgm:t>
    </dgm:pt>
    <dgm:pt modelId="{5445E617-755A-4760-A615-00D6406747B2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Notruf</a:t>
          </a:r>
          <a:endParaRPr lang="de-DE" dirty="0">
            <a:latin typeface="Trebuchet MS" panose="020B0603020202020204" pitchFamily="34" charset="0"/>
          </a:endParaRPr>
        </a:p>
      </dgm:t>
    </dgm:pt>
    <dgm:pt modelId="{8981F86E-6015-4262-A9BC-0872FE8FF6E3}" type="parTrans" cxnId="{51BDDC49-C69E-475F-BEF6-99C01491E15F}">
      <dgm:prSet/>
      <dgm:spPr/>
      <dgm:t>
        <a:bodyPr/>
        <a:lstStyle/>
        <a:p>
          <a:endParaRPr lang="de-DE"/>
        </a:p>
      </dgm:t>
    </dgm:pt>
    <dgm:pt modelId="{601B7DB6-45E9-4E42-B628-10C7CFDBD91D}" type="sibTrans" cxnId="{51BDDC49-C69E-475F-BEF6-99C01491E15F}">
      <dgm:prSet/>
      <dgm:spPr/>
      <dgm:t>
        <a:bodyPr/>
        <a:lstStyle/>
        <a:p>
          <a:endParaRPr lang="de-DE"/>
        </a:p>
      </dgm:t>
    </dgm:pt>
    <dgm:pt modelId="{42B61B8B-D776-444A-90F9-44CC6EE0D4B1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Info an </a:t>
          </a:r>
          <a:r>
            <a:rPr lang="de-DE" dirty="0" err="1" smtClean="0">
              <a:latin typeface="Trebuchet MS" panose="020B0603020202020204" pitchFamily="34" charset="0"/>
            </a:rPr>
            <a:t>NotfallkoordinatorIn</a:t>
          </a:r>
          <a:endParaRPr lang="de-DE" dirty="0">
            <a:latin typeface="Trebuchet MS" panose="020B0603020202020204" pitchFamily="34" charset="0"/>
          </a:endParaRPr>
        </a:p>
      </dgm:t>
    </dgm:pt>
    <dgm:pt modelId="{D7B28721-2435-4F94-8EDC-EE3B9B8717B4}" type="parTrans" cxnId="{85DE3CAD-7965-4EE6-951F-8306CD5278E4}">
      <dgm:prSet/>
      <dgm:spPr/>
      <dgm:t>
        <a:bodyPr/>
        <a:lstStyle/>
        <a:p>
          <a:endParaRPr lang="de-DE"/>
        </a:p>
      </dgm:t>
    </dgm:pt>
    <dgm:pt modelId="{8667DF32-BA3D-4E64-87F0-670118CA6626}" type="sibTrans" cxnId="{85DE3CAD-7965-4EE6-951F-8306CD5278E4}">
      <dgm:prSet/>
      <dgm:spPr/>
      <dgm:t>
        <a:bodyPr/>
        <a:lstStyle/>
        <a:p>
          <a:endParaRPr lang="de-DE"/>
        </a:p>
      </dgm:t>
    </dgm:pt>
    <dgm:pt modelId="{ACB49CD7-4A64-4E83-92E8-0FCCC85C9DD1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koordiniert Hilfeleistung</a:t>
          </a:r>
          <a:endParaRPr lang="de-DE" dirty="0">
            <a:latin typeface="Trebuchet MS" panose="020B0603020202020204" pitchFamily="34" charset="0"/>
          </a:endParaRPr>
        </a:p>
      </dgm:t>
    </dgm:pt>
    <dgm:pt modelId="{CBF607B8-BBA5-43B0-A43A-0E52D5819542}" type="parTrans" cxnId="{93FCC426-3534-43D1-826E-DBF411B832A0}">
      <dgm:prSet/>
      <dgm:spPr/>
      <dgm:t>
        <a:bodyPr/>
        <a:lstStyle/>
        <a:p>
          <a:endParaRPr lang="de-DE"/>
        </a:p>
      </dgm:t>
    </dgm:pt>
    <dgm:pt modelId="{D816E999-0135-465A-9443-D248183D2545}" type="sibTrans" cxnId="{93FCC426-3534-43D1-826E-DBF411B832A0}">
      <dgm:prSet/>
      <dgm:spPr/>
      <dgm:t>
        <a:bodyPr/>
        <a:lstStyle/>
        <a:p>
          <a:endParaRPr lang="de-DE"/>
        </a:p>
      </dgm:t>
    </dgm:pt>
    <dgm:pt modelId="{FBE5AB34-02CB-4E87-A0CF-83C854D206FD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verteilt Aufgaben nach Notfallplan</a:t>
          </a:r>
          <a:endParaRPr lang="de-DE" dirty="0">
            <a:latin typeface="Trebuchet MS" panose="020B0603020202020204" pitchFamily="34" charset="0"/>
          </a:endParaRPr>
        </a:p>
      </dgm:t>
    </dgm:pt>
    <dgm:pt modelId="{A0E3DFD1-18DB-4297-8772-06F84815D2B8}" type="parTrans" cxnId="{494AEB50-8F4C-4415-AE91-8AAD5C94DD54}">
      <dgm:prSet/>
      <dgm:spPr/>
      <dgm:t>
        <a:bodyPr/>
        <a:lstStyle/>
        <a:p>
          <a:endParaRPr lang="de-DE"/>
        </a:p>
      </dgm:t>
    </dgm:pt>
    <dgm:pt modelId="{7BF000EA-2972-4A90-B88C-026AEA65943F}" type="sibTrans" cxnId="{494AEB50-8F4C-4415-AE91-8AAD5C94DD54}">
      <dgm:prSet/>
      <dgm:spPr/>
      <dgm:t>
        <a:bodyPr/>
        <a:lstStyle/>
        <a:p>
          <a:endParaRPr lang="de-DE"/>
        </a:p>
      </dgm:t>
    </dgm:pt>
    <dgm:pt modelId="{9CACE628-CEFE-4568-8C07-DA9D1B596C59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Kontaktperson zu Hilfskräften bis </a:t>
          </a:r>
          <a:r>
            <a:rPr lang="de-DE" dirty="0" err="1" smtClean="0">
              <a:latin typeface="Trebuchet MS" panose="020B0603020202020204" pitchFamily="34" charset="0"/>
            </a:rPr>
            <a:t>NotfallkoordinatorIn</a:t>
          </a:r>
          <a:r>
            <a:rPr lang="de-DE" dirty="0" smtClean="0">
              <a:latin typeface="Trebuchet MS" panose="020B0603020202020204" pitchFamily="34" charset="0"/>
            </a:rPr>
            <a:t>/ Krisenstab eintrifft</a:t>
          </a:r>
          <a:endParaRPr lang="de-DE" dirty="0">
            <a:latin typeface="Trebuchet MS" panose="020B0603020202020204" pitchFamily="34" charset="0"/>
          </a:endParaRPr>
        </a:p>
      </dgm:t>
    </dgm:pt>
    <dgm:pt modelId="{F31EBB8C-3BC6-4D15-BFB2-55D656A656BB}" type="parTrans" cxnId="{70578D21-FF74-4C2B-B163-1FC4DFD027F9}">
      <dgm:prSet/>
      <dgm:spPr/>
      <dgm:t>
        <a:bodyPr/>
        <a:lstStyle/>
        <a:p>
          <a:endParaRPr lang="de-DE"/>
        </a:p>
      </dgm:t>
    </dgm:pt>
    <dgm:pt modelId="{40C7237C-4CCA-48ED-BB9F-26381E901368}" type="sibTrans" cxnId="{70578D21-FF74-4C2B-B163-1FC4DFD027F9}">
      <dgm:prSet/>
      <dgm:spPr/>
      <dgm:t>
        <a:bodyPr/>
        <a:lstStyle/>
        <a:p>
          <a:endParaRPr lang="de-DE"/>
        </a:p>
      </dgm:t>
    </dgm:pt>
    <dgm:pt modelId="{101A4354-3B53-46D7-89F0-29AF5AA75B75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übergibt Leitung an </a:t>
          </a:r>
          <a:r>
            <a:rPr lang="de-DE" dirty="0" err="1" smtClean="0">
              <a:latin typeface="Trebuchet MS" panose="020B0603020202020204" pitchFamily="34" charset="0"/>
            </a:rPr>
            <a:t>NotfallkoordinatorIn</a:t>
          </a:r>
          <a:endParaRPr lang="de-DE" dirty="0">
            <a:latin typeface="Trebuchet MS" panose="020B0603020202020204" pitchFamily="34" charset="0"/>
          </a:endParaRPr>
        </a:p>
      </dgm:t>
    </dgm:pt>
    <dgm:pt modelId="{659B4B1F-7872-47CC-8BB5-4AAB7E7383AB}" type="parTrans" cxnId="{1F6D5465-5231-4142-AB12-D3C373D1FE79}">
      <dgm:prSet/>
      <dgm:spPr/>
      <dgm:t>
        <a:bodyPr/>
        <a:lstStyle/>
        <a:p>
          <a:endParaRPr lang="de-DE"/>
        </a:p>
      </dgm:t>
    </dgm:pt>
    <dgm:pt modelId="{89BB4AB7-4F54-4DEC-AA99-674C74181142}" type="sibTrans" cxnId="{1F6D5465-5231-4142-AB12-D3C373D1FE79}">
      <dgm:prSet/>
      <dgm:spPr/>
      <dgm:t>
        <a:bodyPr/>
        <a:lstStyle/>
        <a:p>
          <a:endParaRPr lang="de-DE"/>
        </a:p>
      </dgm:t>
    </dgm:pt>
    <dgm:pt modelId="{EDDD4143-8E01-46BD-85D3-73716E860D6A}">
      <dgm:prSet/>
      <dgm:spPr/>
      <dgm:t>
        <a:bodyPr/>
        <a:lstStyle/>
        <a:p>
          <a:r>
            <a:rPr lang="de-DE" dirty="0" smtClean="0">
              <a:latin typeface="Trebuchet MS" panose="020B0603020202020204" pitchFamily="34" charset="0"/>
            </a:rPr>
            <a:t>Führungs-und Entscheidungskompetenz</a:t>
          </a:r>
          <a:endParaRPr lang="de-DE" dirty="0">
            <a:latin typeface="Trebuchet MS" panose="020B0603020202020204" pitchFamily="34" charset="0"/>
          </a:endParaRPr>
        </a:p>
      </dgm:t>
    </dgm:pt>
    <dgm:pt modelId="{7B107EB9-FFEE-4825-A555-CAE510D86F74}" type="parTrans" cxnId="{BA1B92DF-A52B-43EC-82C5-FBD4735BC595}">
      <dgm:prSet/>
      <dgm:spPr/>
      <dgm:t>
        <a:bodyPr/>
        <a:lstStyle/>
        <a:p>
          <a:endParaRPr lang="de-DE"/>
        </a:p>
      </dgm:t>
    </dgm:pt>
    <dgm:pt modelId="{B952778C-2085-43A8-A369-58AB0CF8FBDE}" type="sibTrans" cxnId="{BA1B92DF-A52B-43EC-82C5-FBD4735BC595}">
      <dgm:prSet/>
      <dgm:spPr/>
      <dgm:t>
        <a:bodyPr/>
        <a:lstStyle/>
        <a:p>
          <a:endParaRPr lang="de-DE"/>
        </a:p>
      </dgm:t>
    </dgm:pt>
    <dgm:pt modelId="{5E26E5EC-2B90-49D5-9B14-BB7ED1D35F6A}" type="pres">
      <dgm:prSet presAssocID="{3D690253-A239-458B-8015-94727A219948}" presName="Name0" presStyleCnt="0">
        <dgm:presLayoutVars>
          <dgm:dir/>
          <dgm:animLvl val="lvl"/>
          <dgm:resizeHandles val="exact"/>
        </dgm:presLayoutVars>
      </dgm:prSet>
      <dgm:spPr/>
    </dgm:pt>
    <dgm:pt modelId="{B4FACAE3-E62C-4F2C-9D42-200E82250D20}" type="pres">
      <dgm:prSet presAssocID="{5A424D27-2577-4F7B-AD8F-F04150262C15}" presName="Name8" presStyleCnt="0"/>
      <dgm:spPr/>
    </dgm:pt>
    <dgm:pt modelId="{D70B80C3-3AE2-415F-8F60-2D7262D64381}" type="pres">
      <dgm:prSet presAssocID="{5A424D27-2577-4F7B-AD8F-F04150262C15}" presName="acctBkgd" presStyleLbl="alignAcc1" presStyleIdx="0" presStyleCnt="3"/>
      <dgm:spPr/>
      <dgm:t>
        <a:bodyPr/>
        <a:lstStyle/>
        <a:p>
          <a:endParaRPr lang="de-DE"/>
        </a:p>
      </dgm:t>
    </dgm:pt>
    <dgm:pt modelId="{B59EA9A9-190F-4375-A4B6-AD7E4DB0C69D}" type="pres">
      <dgm:prSet presAssocID="{5A424D27-2577-4F7B-AD8F-F04150262C15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EA6C28-E7F0-4997-A65C-E630E62D4FA5}" type="pres">
      <dgm:prSet presAssocID="{5A424D27-2577-4F7B-AD8F-F04150262C15}" presName="level" presStyleLbl="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57DC14-A392-47C8-9C3C-A05428F71BEE}" type="pres">
      <dgm:prSet presAssocID="{5A424D27-2577-4F7B-AD8F-F04150262C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A2D921-C0C4-49AC-B76A-6CD4EB96DDB0}" type="pres">
      <dgm:prSet presAssocID="{36F7D52E-6798-428D-B7F9-6A0A49B147F7}" presName="Name8" presStyleCnt="0"/>
      <dgm:spPr/>
    </dgm:pt>
    <dgm:pt modelId="{1A44D1C0-F270-4745-830B-CC208853F38D}" type="pres">
      <dgm:prSet presAssocID="{36F7D52E-6798-428D-B7F9-6A0A49B147F7}" presName="acctBkgd" presStyleLbl="alignAcc1" presStyleIdx="1" presStyleCnt="3" custScaleX="101530" custLinFactNeighborX="-765"/>
      <dgm:spPr/>
      <dgm:t>
        <a:bodyPr/>
        <a:lstStyle/>
        <a:p>
          <a:endParaRPr lang="de-DE"/>
        </a:p>
      </dgm:t>
    </dgm:pt>
    <dgm:pt modelId="{BB01E5C3-047F-4E9D-8B1D-218749180D68}" type="pres">
      <dgm:prSet presAssocID="{36F7D52E-6798-428D-B7F9-6A0A49B147F7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4F3C5C-7C4E-455A-912B-157B2A2FF3C1}" type="pres">
      <dgm:prSet presAssocID="{36F7D52E-6798-428D-B7F9-6A0A49B147F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443AA0-3936-4625-91D9-33A02100D50C}" type="pres">
      <dgm:prSet presAssocID="{36F7D52E-6798-428D-B7F9-6A0A49B147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CC94EC-40EC-43E3-880D-5F3CF149DA1A}" type="pres">
      <dgm:prSet presAssocID="{572B99FE-4B96-49E1-8F3B-B5F47A430ED3}" presName="Name8" presStyleCnt="0"/>
      <dgm:spPr/>
    </dgm:pt>
    <dgm:pt modelId="{C408AC39-79AF-4AEE-81BD-3A0F3F75A594}" type="pres">
      <dgm:prSet presAssocID="{572B99FE-4B96-49E1-8F3B-B5F47A430ED3}" presName="acctBkgd" presStyleLbl="alignAcc1" presStyleIdx="2" presStyleCnt="3"/>
      <dgm:spPr/>
      <dgm:t>
        <a:bodyPr/>
        <a:lstStyle/>
        <a:p>
          <a:endParaRPr lang="de-DE"/>
        </a:p>
      </dgm:t>
    </dgm:pt>
    <dgm:pt modelId="{030A90D1-5F16-432E-A07D-7E9E708E4F0D}" type="pres">
      <dgm:prSet presAssocID="{572B99FE-4B96-49E1-8F3B-B5F47A430ED3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A42AC3-B266-45EF-A0F9-956BC6AF5E67}" type="pres">
      <dgm:prSet presAssocID="{572B99FE-4B96-49E1-8F3B-B5F47A430ED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CE24D1-2228-4F3C-A683-A783D51D195D}" type="pres">
      <dgm:prSet presAssocID="{572B99FE-4B96-49E1-8F3B-B5F47A430E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1B92DF-A52B-43EC-82C5-FBD4735BC595}" srcId="{5A424D27-2577-4F7B-AD8F-F04150262C15}" destId="{EDDD4143-8E01-46BD-85D3-73716E860D6A}" srcOrd="1" destOrd="0" parTransId="{7B107EB9-FFEE-4825-A555-CAE510D86F74}" sibTransId="{B952778C-2085-43A8-A369-58AB0CF8FBDE}"/>
    <dgm:cxn modelId="{FE3935E0-8D3F-4600-9701-DA69977E6BB4}" type="presOf" srcId="{D63B1112-236D-44FC-B441-CF12DA30FD6C}" destId="{D70B80C3-3AE2-415F-8F60-2D7262D64381}" srcOrd="0" destOrd="2" presId="urn:microsoft.com/office/officeart/2005/8/layout/pyramid1"/>
    <dgm:cxn modelId="{CEC00AE2-CCEA-4949-978E-5831CA51E9C3}" type="presOf" srcId="{FBE5AB34-02CB-4E87-A0CF-83C854D206FD}" destId="{030A90D1-5F16-432E-A07D-7E9E708E4F0D}" srcOrd="1" destOrd="3" presId="urn:microsoft.com/office/officeart/2005/8/layout/pyramid1"/>
    <dgm:cxn modelId="{A96A1C73-5C19-44EE-BEF7-BA324EB8121C}" type="presOf" srcId="{202C9CB9-321F-45F6-9078-96760DE78795}" destId="{D70B80C3-3AE2-415F-8F60-2D7262D64381}" srcOrd="0" destOrd="4" presId="urn:microsoft.com/office/officeart/2005/8/layout/pyramid1"/>
    <dgm:cxn modelId="{6425DE59-9414-4531-8194-E35D60175D82}" type="presOf" srcId="{2C663FFE-7C17-4614-BAF3-66A9B3D7F8D5}" destId="{BB01E5C3-047F-4E9D-8B1D-218749180D68}" srcOrd="1" destOrd="0" presId="urn:microsoft.com/office/officeart/2005/8/layout/pyramid1"/>
    <dgm:cxn modelId="{CBE5479A-208C-47A9-926A-9B27CC53EC25}" type="presOf" srcId="{42B61B8B-D776-444A-90F9-44CC6EE0D4B1}" destId="{030A90D1-5F16-432E-A07D-7E9E708E4F0D}" srcOrd="1" destOrd="1" presId="urn:microsoft.com/office/officeart/2005/8/layout/pyramid1"/>
    <dgm:cxn modelId="{636FCDD2-9D4F-4FD7-86B9-EF7C355B0D86}" type="presOf" srcId="{BAF8253F-CC2D-4869-B2C9-1EEAA16D123C}" destId="{BB01E5C3-047F-4E9D-8B1D-218749180D68}" srcOrd="1" destOrd="1" presId="urn:microsoft.com/office/officeart/2005/8/layout/pyramid1"/>
    <dgm:cxn modelId="{2B655A00-CC0E-41B8-AD4D-2FD581E25707}" type="presOf" srcId="{2C663FFE-7C17-4614-BAF3-66A9B3D7F8D5}" destId="{1A44D1C0-F270-4745-830B-CC208853F38D}" srcOrd="0" destOrd="0" presId="urn:microsoft.com/office/officeart/2005/8/layout/pyramid1"/>
    <dgm:cxn modelId="{4A585753-ECC3-48A8-9E97-25FE32736807}" srcId="{3D690253-A239-458B-8015-94727A219948}" destId="{36F7D52E-6798-428D-B7F9-6A0A49B147F7}" srcOrd="1" destOrd="0" parTransId="{C5CCF856-997C-45A1-B01B-89203534D967}" sibTransId="{A246F302-46C9-4462-A9BF-D6614C682FF3}"/>
    <dgm:cxn modelId="{33432EA8-A7F2-48F0-8579-826524636B4E}" srcId="{3D690253-A239-458B-8015-94727A219948}" destId="{5A424D27-2577-4F7B-AD8F-F04150262C15}" srcOrd="0" destOrd="0" parTransId="{42FBD449-36EF-4B6D-8AA4-0EC0502C5A74}" sibTransId="{1FE90C8F-709E-434E-86DB-7986F04BA609}"/>
    <dgm:cxn modelId="{00DA1066-6EEC-4B25-ABFC-3B2F6902DB31}" type="presOf" srcId="{EDDD4143-8E01-46BD-85D3-73716E860D6A}" destId="{D70B80C3-3AE2-415F-8F60-2D7262D64381}" srcOrd="0" destOrd="1" presId="urn:microsoft.com/office/officeart/2005/8/layout/pyramid1"/>
    <dgm:cxn modelId="{FB498308-DEE7-48FE-8EE8-C7C2C66E8A4C}" type="presOf" srcId="{715300BC-8197-4C06-B007-B901B1713DB0}" destId="{1A44D1C0-F270-4745-830B-CC208853F38D}" srcOrd="0" destOrd="3" presId="urn:microsoft.com/office/officeart/2005/8/layout/pyramid1"/>
    <dgm:cxn modelId="{51BDDC49-C69E-475F-BEF6-99C01491E15F}" srcId="{572B99FE-4B96-49E1-8F3B-B5F47A430ED3}" destId="{5445E617-755A-4760-A615-00D6406747B2}" srcOrd="0" destOrd="0" parTransId="{8981F86E-6015-4262-A9BC-0872FE8FF6E3}" sibTransId="{601B7DB6-45E9-4E42-B628-10C7CFDBD91D}"/>
    <dgm:cxn modelId="{93FCC426-3534-43D1-826E-DBF411B832A0}" srcId="{572B99FE-4B96-49E1-8F3B-B5F47A430ED3}" destId="{ACB49CD7-4A64-4E83-92E8-0FCCC85C9DD1}" srcOrd="2" destOrd="0" parTransId="{CBF607B8-BBA5-43B0-A43A-0E52D5819542}" sibTransId="{D816E999-0135-465A-9443-D248183D2545}"/>
    <dgm:cxn modelId="{14F968E7-C443-4B06-BDB3-055FFDDB076F}" type="presOf" srcId="{5445E617-755A-4760-A615-00D6406747B2}" destId="{030A90D1-5F16-432E-A07D-7E9E708E4F0D}" srcOrd="1" destOrd="0" presId="urn:microsoft.com/office/officeart/2005/8/layout/pyramid1"/>
    <dgm:cxn modelId="{3719F877-C650-4009-9E12-1C046707B015}" type="presOf" srcId="{EDDD4143-8E01-46BD-85D3-73716E860D6A}" destId="{B59EA9A9-190F-4375-A4B6-AD7E4DB0C69D}" srcOrd="1" destOrd="1" presId="urn:microsoft.com/office/officeart/2005/8/layout/pyramid1"/>
    <dgm:cxn modelId="{917A29EE-8A5F-4117-8838-C1DEA6A15D29}" type="presOf" srcId="{3D690253-A239-458B-8015-94727A219948}" destId="{5E26E5EC-2B90-49D5-9B14-BB7ED1D35F6A}" srcOrd="0" destOrd="0" presId="urn:microsoft.com/office/officeart/2005/8/layout/pyramid1"/>
    <dgm:cxn modelId="{53549C05-8A1D-46AB-83A4-B684EBCDD48D}" srcId="{36F7D52E-6798-428D-B7F9-6A0A49B147F7}" destId="{2C663FFE-7C17-4614-BAF3-66A9B3D7F8D5}" srcOrd="0" destOrd="0" parTransId="{1207A6FF-ACF2-4D75-8220-7193C5334293}" sibTransId="{A2399E13-81B3-4BE1-98E3-A8E34B9C5CBA}"/>
    <dgm:cxn modelId="{6B90F434-0219-4B79-91FF-3B4E33CC97E9}" type="presOf" srcId="{715300BC-8197-4C06-B007-B901B1713DB0}" destId="{BB01E5C3-047F-4E9D-8B1D-218749180D68}" srcOrd="1" destOrd="3" presId="urn:microsoft.com/office/officeart/2005/8/layout/pyramid1"/>
    <dgm:cxn modelId="{33FA2DE4-AAB3-460F-AB3F-B4DB4EE6F003}" srcId="{3D690253-A239-458B-8015-94727A219948}" destId="{572B99FE-4B96-49E1-8F3B-B5F47A430ED3}" srcOrd="2" destOrd="0" parTransId="{C1826D7C-42A8-49DE-9CBD-2019DDB722FD}" sibTransId="{22D45735-A9FE-439B-9612-AF10EF3B8492}"/>
    <dgm:cxn modelId="{A5C1558A-43B9-4AAD-B010-4F2CD11052D2}" type="presOf" srcId="{BAF8253F-CC2D-4869-B2C9-1EEAA16D123C}" destId="{1A44D1C0-F270-4745-830B-CC208853F38D}" srcOrd="0" destOrd="1" presId="urn:microsoft.com/office/officeart/2005/8/layout/pyramid1"/>
    <dgm:cxn modelId="{A8B740E7-C109-4203-90EF-D48A09C1EF1C}" type="presOf" srcId="{FBE5AB34-02CB-4E87-A0CF-83C854D206FD}" destId="{C408AC39-79AF-4AEE-81BD-3A0F3F75A594}" srcOrd="0" destOrd="3" presId="urn:microsoft.com/office/officeart/2005/8/layout/pyramid1"/>
    <dgm:cxn modelId="{80773E38-D73E-4A0C-BC7F-3DA3DA52877F}" type="presOf" srcId="{5A424D27-2577-4F7B-AD8F-F04150262C15}" destId="{56EA6C28-E7F0-4997-A65C-E630E62D4FA5}" srcOrd="0" destOrd="0" presId="urn:microsoft.com/office/officeart/2005/8/layout/pyramid1"/>
    <dgm:cxn modelId="{595524F8-E81A-4F46-800C-8E5356975D57}" type="presOf" srcId="{188AB0CA-6A0A-41CB-849F-4ECC67452317}" destId="{D70B80C3-3AE2-415F-8F60-2D7262D64381}" srcOrd="0" destOrd="0" presId="urn:microsoft.com/office/officeart/2005/8/layout/pyramid1"/>
    <dgm:cxn modelId="{F6265093-BF2C-420A-8E93-86D2E6365889}" srcId="{5A424D27-2577-4F7B-AD8F-F04150262C15}" destId="{D63B1112-236D-44FC-B441-CF12DA30FD6C}" srcOrd="2" destOrd="0" parTransId="{47BA9DB5-81F1-451B-AEE4-2D892122C687}" sibTransId="{7B79BC73-1C1C-495D-BA81-902D72574A1F}"/>
    <dgm:cxn modelId="{27A2A0C8-DA55-469E-80D6-5C48C2FBF020}" type="presOf" srcId="{202C9CB9-321F-45F6-9078-96760DE78795}" destId="{B59EA9A9-190F-4375-A4B6-AD7E4DB0C69D}" srcOrd="1" destOrd="4" presId="urn:microsoft.com/office/officeart/2005/8/layout/pyramid1"/>
    <dgm:cxn modelId="{9BD9E955-96A4-43B6-84A9-F3CC890096CC}" srcId="{5A424D27-2577-4F7B-AD8F-F04150262C15}" destId="{872ACCC1-D734-4376-887A-1E46324BB111}" srcOrd="3" destOrd="0" parTransId="{01A84810-6CB8-45E8-8E27-344AA8C196BB}" sibTransId="{BD700A88-1D08-4504-BE01-5CC815F24B40}"/>
    <dgm:cxn modelId="{5143EE15-905A-4A8B-A627-D37B659ED1BE}" type="presOf" srcId="{572B99FE-4B96-49E1-8F3B-B5F47A430ED3}" destId="{BFCE24D1-2228-4F3C-A683-A783D51D195D}" srcOrd="1" destOrd="0" presId="urn:microsoft.com/office/officeart/2005/8/layout/pyramid1"/>
    <dgm:cxn modelId="{555C58F6-2CA9-494B-AE00-DA43108E559B}" type="presOf" srcId="{ACB49CD7-4A64-4E83-92E8-0FCCC85C9DD1}" destId="{C408AC39-79AF-4AEE-81BD-3A0F3F75A594}" srcOrd="0" destOrd="2" presId="urn:microsoft.com/office/officeart/2005/8/layout/pyramid1"/>
    <dgm:cxn modelId="{79C5470F-ED8B-465C-9F71-09EABF04F241}" srcId="{36F7D52E-6798-428D-B7F9-6A0A49B147F7}" destId="{715300BC-8197-4C06-B007-B901B1713DB0}" srcOrd="3" destOrd="0" parTransId="{FFFFB530-7393-4137-ADA0-7588E26DF5A4}" sibTransId="{46547AD4-A428-43B4-B8AC-67B599ACE628}"/>
    <dgm:cxn modelId="{75A760A7-FF2A-4862-A54D-BE01C3B99E07}" type="presOf" srcId="{188AB0CA-6A0A-41CB-849F-4ECC67452317}" destId="{B59EA9A9-190F-4375-A4B6-AD7E4DB0C69D}" srcOrd="1" destOrd="0" presId="urn:microsoft.com/office/officeart/2005/8/layout/pyramid1"/>
    <dgm:cxn modelId="{D30BD2D3-749F-4CCC-8FDA-2EE951BB48FD}" type="presOf" srcId="{101A4354-3B53-46D7-89F0-29AF5AA75B75}" destId="{030A90D1-5F16-432E-A07D-7E9E708E4F0D}" srcOrd="1" destOrd="5" presId="urn:microsoft.com/office/officeart/2005/8/layout/pyramid1"/>
    <dgm:cxn modelId="{0E9EABC7-5E56-4579-8452-5A6A80C7C0AC}" type="presOf" srcId="{ACB49CD7-4A64-4E83-92E8-0FCCC85C9DD1}" destId="{030A90D1-5F16-432E-A07D-7E9E708E4F0D}" srcOrd="1" destOrd="2" presId="urn:microsoft.com/office/officeart/2005/8/layout/pyramid1"/>
    <dgm:cxn modelId="{798DFEA9-9503-4F5A-87FD-3945D51FA14C}" type="presOf" srcId="{42B61B8B-D776-444A-90F9-44CC6EE0D4B1}" destId="{C408AC39-79AF-4AEE-81BD-3A0F3F75A594}" srcOrd="0" destOrd="1" presId="urn:microsoft.com/office/officeart/2005/8/layout/pyramid1"/>
    <dgm:cxn modelId="{21FD7EA9-58DE-4760-AB4D-8DA4BD45BC74}" srcId="{36F7D52E-6798-428D-B7F9-6A0A49B147F7}" destId="{0F384C65-5506-47B2-A097-F379A291C49D}" srcOrd="2" destOrd="0" parTransId="{C3979E0D-EF09-4A05-9186-27331DD88A9C}" sibTransId="{C5CC715A-2279-4707-A336-DC3C3D5750ED}"/>
    <dgm:cxn modelId="{5A4FAB06-9C7E-47EC-A0A9-BE7C8936FFAC}" srcId="{5A424D27-2577-4F7B-AD8F-F04150262C15}" destId="{188AB0CA-6A0A-41CB-849F-4ECC67452317}" srcOrd="0" destOrd="0" parTransId="{2DC08B6B-7DD0-446B-97A2-6C89F96B2894}" sibTransId="{21D213F3-54F7-4CE0-86B4-134B4FAB129F}"/>
    <dgm:cxn modelId="{489E8353-3D9A-4C9A-BA8A-ABF885186B7A}" type="presOf" srcId="{101A4354-3B53-46D7-89F0-29AF5AA75B75}" destId="{C408AC39-79AF-4AEE-81BD-3A0F3F75A594}" srcOrd="0" destOrd="5" presId="urn:microsoft.com/office/officeart/2005/8/layout/pyramid1"/>
    <dgm:cxn modelId="{BA520A8F-7F40-4DD9-8A96-518E126A41F8}" type="presOf" srcId="{572B99FE-4B96-49E1-8F3B-B5F47A430ED3}" destId="{5DA42AC3-B266-45EF-A0F9-956BC6AF5E67}" srcOrd="0" destOrd="0" presId="urn:microsoft.com/office/officeart/2005/8/layout/pyramid1"/>
    <dgm:cxn modelId="{1260B88E-516C-4CD7-BC9F-75D99FC9F480}" srcId="{36F7D52E-6798-428D-B7F9-6A0A49B147F7}" destId="{BAF8253F-CC2D-4869-B2C9-1EEAA16D123C}" srcOrd="1" destOrd="0" parTransId="{CE3BD81A-2C97-4942-B88B-30DDE319E914}" sibTransId="{E9BD3E96-8A58-45CD-851A-D0DBD3E51BF4}"/>
    <dgm:cxn modelId="{1F6D5465-5231-4142-AB12-D3C373D1FE79}" srcId="{572B99FE-4B96-49E1-8F3B-B5F47A430ED3}" destId="{101A4354-3B53-46D7-89F0-29AF5AA75B75}" srcOrd="5" destOrd="0" parTransId="{659B4B1F-7872-47CC-8BB5-4AAB7E7383AB}" sibTransId="{89BB4AB7-4F54-4DEC-AA99-674C74181142}"/>
    <dgm:cxn modelId="{28212907-88FA-4DF5-99AA-9B55990E95A7}" type="presOf" srcId="{9CACE628-CEFE-4568-8C07-DA9D1B596C59}" destId="{C408AC39-79AF-4AEE-81BD-3A0F3F75A594}" srcOrd="0" destOrd="4" presId="urn:microsoft.com/office/officeart/2005/8/layout/pyramid1"/>
    <dgm:cxn modelId="{571E2628-68C7-40C4-8E36-C40A34A36726}" type="presOf" srcId="{872ACCC1-D734-4376-887A-1E46324BB111}" destId="{D70B80C3-3AE2-415F-8F60-2D7262D64381}" srcOrd="0" destOrd="3" presId="urn:microsoft.com/office/officeart/2005/8/layout/pyramid1"/>
    <dgm:cxn modelId="{17452AEB-ECBA-48BF-92D4-AC569846DF8B}" type="presOf" srcId="{0F384C65-5506-47B2-A097-F379A291C49D}" destId="{1A44D1C0-F270-4745-830B-CC208853F38D}" srcOrd="0" destOrd="2" presId="urn:microsoft.com/office/officeart/2005/8/layout/pyramid1"/>
    <dgm:cxn modelId="{10A9D0F9-DB61-4B90-BCFD-B12BC2D19D03}" type="presOf" srcId="{36F7D52E-6798-428D-B7F9-6A0A49B147F7}" destId="{3C443AA0-3936-4625-91D9-33A02100D50C}" srcOrd="1" destOrd="0" presId="urn:microsoft.com/office/officeart/2005/8/layout/pyramid1"/>
    <dgm:cxn modelId="{85DE3CAD-7965-4EE6-951F-8306CD5278E4}" srcId="{572B99FE-4B96-49E1-8F3B-B5F47A430ED3}" destId="{42B61B8B-D776-444A-90F9-44CC6EE0D4B1}" srcOrd="1" destOrd="0" parTransId="{D7B28721-2435-4F94-8EDC-EE3B9B8717B4}" sibTransId="{8667DF32-BA3D-4E64-87F0-670118CA6626}"/>
    <dgm:cxn modelId="{907EF3D0-C879-4BCC-811B-8361A33A9119}" type="presOf" srcId="{36F7D52E-6798-428D-B7F9-6A0A49B147F7}" destId="{054F3C5C-7C4E-455A-912B-157B2A2FF3C1}" srcOrd="0" destOrd="0" presId="urn:microsoft.com/office/officeart/2005/8/layout/pyramid1"/>
    <dgm:cxn modelId="{FD1B7E13-A88B-4691-899C-F20A20F67E92}" type="presOf" srcId="{D63B1112-236D-44FC-B441-CF12DA30FD6C}" destId="{B59EA9A9-190F-4375-A4B6-AD7E4DB0C69D}" srcOrd="1" destOrd="2" presId="urn:microsoft.com/office/officeart/2005/8/layout/pyramid1"/>
    <dgm:cxn modelId="{5FF003CF-4E15-4176-B356-72AC8BCE2032}" type="presOf" srcId="{872ACCC1-D734-4376-887A-1E46324BB111}" destId="{B59EA9A9-190F-4375-A4B6-AD7E4DB0C69D}" srcOrd="1" destOrd="3" presId="urn:microsoft.com/office/officeart/2005/8/layout/pyramid1"/>
    <dgm:cxn modelId="{83314574-7920-48EA-97AD-0650F791CE67}" srcId="{5A424D27-2577-4F7B-AD8F-F04150262C15}" destId="{202C9CB9-321F-45F6-9078-96760DE78795}" srcOrd="4" destOrd="0" parTransId="{FE851070-0B8D-4C5F-80A2-3E2B770136C9}" sibTransId="{8C436804-E8B9-443B-971F-2E05AD4314E8}"/>
    <dgm:cxn modelId="{D1AE429B-E4D3-4F04-B8E1-38532E303EA0}" type="presOf" srcId="{5445E617-755A-4760-A615-00D6406747B2}" destId="{C408AC39-79AF-4AEE-81BD-3A0F3F75A594}" srcOrd="0" destOrd="0" presId="urn:microsoft.com/office/officeart/2005/8/layout/pyramid1"/>
    <dgm:cxn modelId="{38714420-178B-4FDD-8C8D-408A81AA64E3}" type="presOf" srcId="{5A424D27-2577-4F7B-AD8F-F04150262C15}" destId="{8457DC14-A392-47C8-9C3C-A05428F71BEE}" srcOrd="1" destOrd="0" presId="urn:microsoft.com/office/officeart/2005/8/layout/pyramid1"/>
    <dgm:cxn modelId="{8B36FE59-7F0E-4971-B7E1-E1EEEACDCD74}" type="presOf" srcId="{0F384C65-5506-47B2-A097-F379A291C49D}" destId="{BB01E5C3-047F-4E9D-8B1D-218749180D68}" srcOrd="1" destOrd="2" presId="urn:microsoft.com/office/officeart/2005/8/layout/pyramid1"/>
    <dgm:cxn modelId="{1D7F6DA1-3819-48DF-B7FE-406B6C33DAEE}" type="presOf" srcId="{9CACE628-CEFE-4568-8C07-DA9D1B596C59}" destId="{030A90D1-5F16-432E-A07D-7E9E708E4F0D}" srcOrd="1" destOrd="4" presId="urn:microsoft.com/office/officeart/2005/8/layout/pyramid1"/>
    <dgm:cxn modelId="{494AEB50-8F4C-4415-AE91-8AAD5C94DD54}" srcId="{572B99FE-4B96-49E1-8F3B-B5F47A430ED3}" destId="{FBE5AB34-02CB-4E87-A0CF-83C854D206FD}" srcOrd="3" destOrd="0" parTransId="{A0E3DFD1-18DB-4297-8772-06F84815D2B8}" sibTransId="{7BF000EA-2972-4A90-B88C-026AEA65943F}"/>
    <dgm:cxn modelId="{70578D21-FF74-4C2B-B163-1FC4DFD027F9}" srcId="{572B99FE-4B96-49E1-8F3B-B5F47A430ED3}" destId="{9CACE628-CEFE-4568-8C07-DA9D1B596C59}" srcOrd="4" destOrd="0" parTransId="{F31EBB8C-3BC6-4D15-BFB2-55D656A656BB}" sibTransId="{40C7237C-4CCA-48ED-BB9F-26381E901368}"/>
    <dgm:cxn modelId="{25279B5C-F72C-4E8B-B61B-48E88A731B8A}" type="presParOf" srcId="{5E26E5EC-2B90-49D5-9B14-BB7ED1D35F6A}" destId="{B4FACAE3-E62C-4F2C-9D42-200E82250D20}" srcOrd="0" destOrd="0" presId="urn:microsoft.com/office/officeart/2005/8/layout/pyramid1"/>
    <dgm:cxn modelId="{3A4174DF-AC55-400A-AF72-A027DFE409D7}" type="presParOf" srcId="{B4FACAE3-E62C-4F2C-9D42-200E82250D20}" destId="{D70B80C3-3AE2-415F-8F60-2D7262D64381}" srcOrd="0" destOrd="0" presId="urn:microsoft.com/office/officeart/2005/8/layout/pyramid1"/>
    <dgm:cxn modelId="{B7EBE87A-748C-4225-806C-2DCE14B79BF6}" type="presParOf" srcId="{B4FACAE3-E62C-4F2C-9D42-200E82250D20}" destId="{B59EA9A9-190F-4375-A4B6-AD7E4DB0C69D}" srcOrd="1" destOrd="0" presId="urn:microsoft.com/office/officeart/2005/8/layout/pyramid1"/>
    <dgm:cxn modelId="{2DF5A9CA-D27D-47F7-8F0D-B84B4B4EAEA0}" type="presParOf" srcId="{B4FACAE3-E62C-4F2C-9D42-200E82250D20}" destId="{56EA6C28-E7F0-4997-A65C-E630E62D4FA5}" srcOrd="2" destOrd="0" presId="urn:microsoft.com/office/officeart/2005/8/layout/pyramid1"/>
    <dgm:cxn modelId="{1FA60224-9ED7-4975-91D5-AFA6D22749CF}" type="presParOf" srcId="{B4FACAE3-E62C-4F2C-9D42-200E82250D20}" destId="{8457DC14-A392-47C8-9C3C-A05428F71BEE}" srcOrd="3" destOrd="0" presId="urn:microsoft.com/office/officeart/2005/8/layout/pyramid1"/>
    <dgm:cxn modelId="{731A6C2F-C46D-4778-9D7E-16DB4782B1A9}" type="presParOf" srcId="{5E26E5EC-2B90-49D5-9B14-BB7ED1D35F6A}" destId="{A3A2D921-C0C4-49AC-B76A-6CD4EB96DDB0}" srcOrd="1" destOrd="0" presId="urn:microsoft.com/office/officeart/2005/8/layout/pyramid1"/>
    <dgm:cxn modelId="{879ED289-B463-4F36-9CCC-75DD2FAD0B3F}" type="presParOf" srcId="{A3A2D921-C0C4-49AC-B76A-6CD4EB96DDB0}" destId="{1A44D1C0-F270-4745-830B-CC208853F38D}" srcOrd="0" destOrd="0" presId="urn:microsoft.com/office/officeart/2005/8/layout/pyramid1"/>
    <dgm:cxn modelId="{F7291EE9-1E13-42D1-B602-3FBB0C9521FD}" type="presParOf" srcId="{A3A2D921-C0C4-49AC-B76A-6CD4EB96DDB0}" destId="{BB01E5C3-047F-4E9D-8B1D-218749180D68}" srcOrd="1" destOrd="0" presId="urn:microsoft.com/office/officeart/2005/8/layout/pyramid1"/>
    <dgm:cxn modelId="{CCD458C0-283D-46BF-A990-2FFCC2AE532A}" type="presParOf" srcId="{A3A2D921-C0C4-49AC-B76A-6CD4EB96DDB0}" destId="{054F3C5C-7C4E-455A-912B-157B2A2FF3C1}" srcOrd="2" destOrd="0" presId="urn:microsoft.com/office/officeart/2005/8/layout/pyramid1"/>
    <dgm:cxn modelId="{AE9D7E8D-9BD3-41A4-841D-BA1D818AEAB1}" type="presParOf" srcId="{A3A2D921-C0C4-49AC-B76A-6CD4EB96DDB0}" destId="{3C443AA0-3936-4625-91D9-33A02100D50C}" srcOrd="3" destOrd="0" presId="urn:microsoft.com/office/officeart/2005/8/layout/pyramid1"/>
    <dgm:cxn modelId="{6473CD88-B10C-44EB-A18A-36EDD5A1EA31}" type="presParOf" srcId="{5E26E5EC-2B90-49D5-9B14-BB7ED1D35F6A}" destId="{6CCC94EC-40EC-43E3-880D-5F3CF149DA1A}" srcOrd="2" destOrd="0" presId="urn:microsoft.com/office/officeart/2005/8/layout/pyramid1"/>
    <dgm:cxn modelId="{0DA3DE84-A701-4A74-8190-29AA4F9B4EDC}" type="presParOf" srcId="{6CCC94EC-40EC-43E3-880D-5F3CF149DA1A}" destId="{C408AC39-79AF-4AEE-81BD-3A0F3F75A594}" srcOrd="0" destOrd="0" presId="urn:microsoft.com/office/officeart/2005/8/layout/pyramid1"/>
    <dgm:cxn modelId="{DD5F18D9-F2F8-4D8A-AF9A-8E25E3425E25}" type="presParOf" srcId="{6CCC94EC-40EC-43E3-880D-5F3CF149DA1A}" destId="{030A90D1-5F16-432E-A07D-7E9E708E4F0D}" srcOrd="1" destOrd="0" presId="urn:microsoft.com/office/officeart/2005/8/layout/pyramid1"/>
    <dgm:cxn modelId="{E594BFD6-9743-4372-9086-F2A8A6436327}" type="presParOf" srcId="{6CCC94EC-40EC-43E3-880D-5F3CF149DA1A}" destId="{5DA42AC3-B266-45EF-A0F9-956BC6AF5E67}" srcOrd="2" destOrd="0" presId="urn:microsoft.com/office/officeart/2005/8/layout/pyramid1"/>
    <dgm:cxn modelId="{A5BA4B38-8D71-47D6-BACB-0C6750FBBDDF}" type="presParOf" srcId="{6CCC94EC-40EC-43E3-880D-5F3CF149DA1A}" destId="{BFCE24D1-2228-4F3C-A683-A783D51D195D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155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2AD7-C02D-4D22-A465-96FE15FB5367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C4DE-C476-4B87-9727-CEBC8C9675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37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D537-A2CB-493D-9350-DB9528263E37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C290-AD34-4B3C-BA70-487A21FB0D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Einführung: wie kam‘s dazu? Wieso sitzen wir heute hier?</a:t>
            </a:r>
          </a:p>
          <a:p>
            <a:pPr marL="171450" indent="-1714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Einige Fälle, die Handlungsbedarf</a:t>
            </a:r>
            <a:r>
              <a:rPr lang="de-DE" baseline="0" dirty="0" smtClean="0">
                <a:sym typeface="Wingdings" panose="05000000000000000000" pitchFamily="2" charset="2"/>
              </a:rPr>
              <a:t> aufgezeigt haben (z.B. ein </a:t>
            </a:r>
            <a:r>
              <a:rPr lang="de-DE" baseline="0" dirty="0" err="1" smtClean="0">
                <a:sym typeface="Wingdings" panose="05000000000000000000" pitchFamily="2" charset="2"/>
              </a:rPr>
              <a:t>Verantworltlicher</a:t>
            </a:r>
            <a:r>
              <a:rPr lang="de-DE" baseline="0" dirty="0" smtClean="0">
                <a:sym typeface="Wingdings" panose="05000000000000000000" pitchFamily="2" charset="2"/>
              </a:rPr>
              <a:t> ist nicht zu erreichen, wichtige Entscheidungen verzögern sich / ein Teamer gibt „ungesicherte Meldungen“ weiter, diese stellen sich bald als falsch heraus  / Eltern werden nicht rechtzeitig informiert)</a:t>
            </a:r>
          </a:p>
          <a:p>
            <a:pPr marL="171450" indent="-171450">
              <a:buFont typeface="Wingdings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Schulung einzelner MA  AG daraus, die Handbücher unter Begleitung von Roland Herzog entwickelt</a:t>
            </a:r>
          </a:p>
          <a:p>
            <a:pPr marL="171450" indent="-171450">
              <a:buFont typeface="Wingdings"/>
              <a:buChar char="à"/>
            </a:pPr>
            <a:r>
              <a:rPr lang="de-DE" b="1" dirty="0" smtClean="0">
                <a:solidFill>
                  <a:srgbClr val="00B050"/>
                </a:solidFill>
              </a:rPr>
              <a:t>Notfallkonzept</a:t>
            </a:r>
            <a:r>
              <a:rPr lang="de-DE" b="1" baseline="0" dirty="0" smtClean="0">
                <a:solidFill>
                  <a:srgbClr val="00B050"/>
                </a:solidFill>
              </a:rPr>
              <a:t> kennen ist wichtig, es braucht Vorlaufzeit. Deshalb: durchlesen, um später zu wissen, wo nachzuschlagen ist. </a:t>
            </a:r>
          </a:p>
          <a:p>
            <a:pPr marL="171450" indent="-171450">
              <a:buFont typeface="Wingdings"/>
              <a:buChar char="à"/>
            </a:pPr>
            <a:r>
              <a:rPr lang="de-DE" b="1" baseline="0" dirty="0" smtClean="0">
                <a:solidFill>
                  <a:srgbClr val="00B050"/>
                </a:solidFill>
              </a:rPr>
              <a:t>Idealerweise ist es in Vorbereitung von Veranstaltungen implementiert</a:t>
            </a:r>
            <a:endParaRPr lang="de-DE" baseline="0" dirty="0" smtClean="0">
              <a:solidFill>
                <a:srgbClr val="00B050"/>
              </a:solidFill>
            </a:endParaRPr>
          </a:p>
          <a:p>
            <a:endParaRPr lang="de-DE" baseline="0" dirty="0" smtClean="0">
              <a:solidFill>
                <a:srgbClr val="00B05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30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11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1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11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26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dirty="0" smtClean="0"/>
              <a:t>Notfallstufe grün: Unfall/ </a:t>
            </a:r>
            <a:r>
              <a:rPr lang="de-DE" dirty="0" err="1" smtClean="0"/>
              <a:t>kl.med.Notfall</a:t>
            </a:r>
            <a:r>
              <a:rPr lang="de-DE" dirty="0" smtClean="0"/>
              <a:t>: Fahrradsturz bei Radtour mit leicht bis max. mittelschwer verletzter Person oder</a:t>
            </a:r>
            <a:r>
              <a:rPr lang="de-DE" baseline="0" dirty="0" smtClean="0"/>
              <a:t> Kreislaufkollaps – der laufende Betrieb ist kaum beeinträchtigt,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Wasserschade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– Verstopfter Abfluss im Waschbecken – Wasser läuft im Bad aus, überschwemmt</a:t>
            </a:r>
          </a:p>
          <a:p>
            <a:r>
              <a:rPr lang="de-DE" baseline="0" dirty="0" smtClean="0"/>
              <a:t>- Notfallstufe gelb: größerer Unfall/ Notfall: Verbrennungsunfall, Absturz aus größerer Höhe mit schwer verletzter Person und deutlichen Auswirkungen  auf laufenden Betrieb; Suizidversuch eines TN oder gravierende –Gesundheitsgefährdung durch z.B. verdorbenes Essen aus der </a:t>
            </a:r>
            <a:r>
              <a:rPr lang="de-DE" baseline="0" dirty="0" err="1" smtClean="0"/>
              <a:t>ZelaKüche</a:t>
            </a:r>
            <a:r>
              <a:rPr lang="de-DE" baseline="0" dirty="0" smtClean="0"/>
              <a:t> mit vielen erkrankten Personen</a:t>
            </a:r>
            <a:br>
              <a:rPr lang="de-DE" baseline="0" dirty="0" smtClean="0"/>
            </a:br>
            <a:r>
              <a:rPr lang="de-DE" baseline="0" dirty="0" smtClean="0"/>
              <a:t>Notfallstufe rot: plötzlicher Todesfall (Herzinfarkt bei Sportnachmittag, Suizid), schwerer Verkehrsunfall bei Anfahrt zum WE, Unwetterkatastrophe, massive Bedrohungssituation im Ausland bei Jugendreise mit akut bedrohten und verletzten Personen</a:t>
            </a:r>
            <a:endParaRPr lang="de-DE" dirty="0" smtClean="0"/>
          </a:p>
          <a:p>
            <a:r>
              <a:rPr lang="de-DE" b="1" dirty="0" smtClean="0"/>
              <a:t>Mit Meldungen (Verhaltensregelung </a:t>
            </a:r>
            <a:r>
              <a:rPr lang="de-DE" b="1" baseline="0" dirty="0" smtClean="0"/>
              <a:t>im BJA, im Dekanat selbst zu bestimmen)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dirty="0" smtClean="0"/>
              <a:t>* Notfallstufe rot (Alarmmeldung  vom </a:t>
            </a:r>
            <a:r>
              <a:rPr lang="de-DE" dirty="0" err="1" smtClean="0"/>
              <a:t>NotfallkoordinatorIn</a:t>
            </a:r>
            <a:r>
              <a:rPr lang="de-DE" dirty="0" smtClean="0"/>
              <a:t> an Krisenstab, der agiert), Alarmierung heißt sofort,</a:t>
            </a:r>
            <a:r>
              <a:rPr lang="de-DE" baseline="0" dirty="0" smtClean="0"/>
              <a:t> Uhrzeit egal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* Notfallstufe gelb (Notfall vom </a:t>
            </a:r>
            <a:r>
              <a:rPr lang="de-DE" dirty="0" err="1" smtClean="0"/>
              <a:t>KoordinatorIn</a:t>
            </a:r>
            <a:r>
              <a:rPr lang="de-DE" dirty="0" smtClean="0"/>
              <a:t> zu handeln – Info an Krisenstab), Information heißt: zu Tageszeiten</a:t>
            </a:r>
            <a:br>
              <a:rPr lang="de-DE" dirty="0" smtClean="0"/>
            </a:br>
            <a:r>
              <a:rPr lang="de-DE" dirty="0" smtClean="0"/>
              <a:t>* Notfallstufe grün (Information zu Gefahrensituationen an </a:t>
            </a:r>
            <a:r>
              <a:rPr lang="de-DE" dirty="0" err="1" smtClean="0"/>
              <a:t>NotfallkoordinatorIn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Merker zu Verantwortungsdreieck /Alarmierungslinie Folie 8 – WER ist zu informieren und trägt welche Verantwortung?</a:t>
            </a:r>
          </a:p>
          <a:p>
            <a:endParaRPr lang="de-DE" dirty="0" smtClean="0"/>
          </a:p>
          <a:p>
            <a:r>
              <a:rPr lang="de-DE" dirty="0" smtClean="0"/>
              <a:t>Je kleiner</a:t>
            </a:r>
            <a:r>
              <a:rPr lang="de-DE" baseline="0" dirty="0" smtClean="0"/>
              <a:t> der Notfall (grün), desto mehr Verantwortung bei Leitung vor Ort, </a:t>
            </a:r>
          </a:p>
          <a:p>
            <a:r>
              <a:rPr lang="de-DE" baseline="0" dirty="0" smtClean="0"/>
              <a:t>Je größer der Notfall (gelb, mehr Betroffene), desto mehr Verantwortung bei </a:t>
            </a:r>
            <a:r>
              <a:rPr lang="de-DE" baseline="0" dirty="0" err="1" smtClean="0"/>
              <a:t>NotfallkoordinatorIn</a:t>
            </a:r>
            <a:r>
              <a:rPr lang="de-DE" baseline="0" dirty="0" smtClean="0"/>
              <a:t> / Krisenstab zur Unterstützung der Leitung vor Ort bis hin zu kompletter Verantwortung (rot, z.B. Todesfall)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24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0" dirty="0" smtClean="0"/>
              <a:t>Bedeutung vom</a:t>
            </a:r>
            <a:r>
              <a:rPr lang="de-DE" i="0" baseline="0" dirty="0" smtClean="0"/>
              <a:t> Treffen von Entscheidungen (ab Leitung vor Ort), Priorisieren!!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0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Menschen, die helfen können:</a:t>
            </a:r>
            <a:r>
              <a:rPr lang="de-DE" baseline="0" dirty="0" smtClean="0">
                <a:solidFill>
                  <a:srgbClr val="FF0000"/>
                </a:solidFill>
              </a:rPr>
              <a:t> Bauer/Bäuerin, der Zeltplatz vermietet, Nachbarn, Passanten, ggf. Ehemalige aus dem Verband, …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19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Ergänzende Abschlussworte:</a:t>
            </a:r>
          </a:p>
          <a:p>
            <a:r>
              <a:rPr lang="de-DE" dirty="0" smtClean="0"/>
              <a:t>Nicht</a:t>
            </a:r>
            <a:r>
              <a:rPr lang="de-DE" baseline="0" dirty="0" smtClean="0"/>
              <a:t> verzweifeln und „</a:t>
            </a:r>
            <a:r>
              <a:rPr lang="de-DE" dirty="0" smtClean="0"/>
              <a:t>Humor“ bewahren – </a:t>
            </a:r>
            <a:r>
              <a:rPr lang="de-DE" i="1" dirty="0" err="1" smtClean="0"/>
              <a:t>Anm</a:t>
            </a:r>
            <a:r>
              <a:rPr lang="de-DE" i="1" dirty="0" smtClean="0"/>
              <a:t>: wir finden Humor an dieser Stelle das falsche Wort! </a:t>
            </a:r>
            <a:r>
              <a:rPr lang="de-DE" dirty="0" smtClean="0"/>
              <a:t>Ruhe und Freude</a:t>
            </a:r>
            <a:r>
              <a:rPr lang="de-DE" baseline="0" dirty="0" smtClean="0"/>
              <a:t> an der Jugendarbeit bewahren</a:t>
            </a:r>
            <a:endParaRPr lang="de-DE" dirty="0" smtClean="0"/>
          </a:p>
          <a:p>
            <a:r>
              <a:rPr lang="de-DE" dirty="0" smtClean="0"/>
              <a:t>Umgang mit Schuldzuweisungen: sind nicht förderlich,</a:t>
            </a:r>
            <a:r>
              <a:rPr lang="de-DE" baseline="0" dirty="0" smtClean="0"/>
              <a:t> umgehen; auf emotionale Lage eingehen, aber nicht damit arbeiten.</a:t>
            </a:r>
            <a:endParaRPr lang="de-DE" dirty="0" smtClean="0"/>
          </a:p>
          <a:p>
            <a:r>
              <a:rPr lang="de-DE" dirty="0" smtClean="0"/>
              <a:t>Ressourcen für Nachsorge</a:t>
            </a:r>
          </a:p>
          <a:p>
            <a:r>
              <a:rPr lang="de-DE" dirty="0" smtClean="0"/>
              <a:t>Präventionsschwerpunkt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290-AD34-4B3C-BA70-487A21FB0D55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5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32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63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7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0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45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4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35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10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0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8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3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AF2D-0035-4B95-9B8F-7821CD2F427B}" type="datetimeFigureOut">
              <a:rPr lang="de-DE" smtClean="0"/>
              <a:t>11.04.2019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42CB-B783-45B0-B642-ADBC0898CB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97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69476"/>
            <a:ext cx="10357584" cy="69274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518894"/>
            <a:ext cx="8892480" cy="6078458"/>
          </a:xfrm>
        </p:spPr>
        <p:txBody>
          <a:bodyPr>
            <a:normAutofit/>
          </a:bodyPr>
          <a:lstStyle/>
          <a:p>
            <a:r>
              <a:rPr lang="de-DE" sz="7300" b="1" dirty="0" smtClean="0"/>
              <a:t>Notfallmanagement</a:t>
            </a:r>
            <a:r>
              <a:rPr lang="de-DE" sz="7300" dirty="0" smtClean="0"/>
              <a:t/>
            </a:r>
            <a:br>
              <a:rPr lang="de-DE" sz="7300" dirty="0" smtClean="0"/>
            </a:br>
            <a:r>
              <a:rPr lang="de-DE" sz="73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der kirchlichen Jugendarbeit der Diözese Rottenburg-Stuttgart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4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7222"/>
            <a:ext cx="97155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62" y="4725144"/>
            <a:ext cx="7704856" cy="1728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Danke</a:t>
            </a:r>
            <a:r>
              <a:rPr lang="de-DE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de-DE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für Eure Aufmerksamkeit, </a:t>
            </a:r>
          </a:p>
          <a:p>
            <a:pPr marL="0" indent="0">
              <a:buNone/>
            </a:pPr>
            <a:r>
              <a:rPr lang="de-DE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euer Einlassen und eure Fragen!</a:t>
            </a:r>
            <a:endParaRPr lang="de-DE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/>
              <a:t>Ziele des Notfallmanagement in der kirchlichen Jugendarbeit</a:t>
            </a:r>
            <a:endParaRPr lang="de-DE" sz="1600" dirty="0" smtClean="0"/>
          </a:p>
          <a:p>
            <a:r>
              <a:rPr lang="de-DE" sz="2000" dirty="0" smtClean="0"/>
              <a:t>Arbeitsgrundlagen: Handbuch und Notfallregister</a:t>
            </a:r>
          </a:p>
          <a:p>
            <a:r>
              <a:rPr lang="de-DE" sz="2000" dirty="0" smtClean="0"/>
              <a:t>Was ist ein Notfall?</a:t>
            </a:r>
          </a:p>
          <a:p>
            <a:r>
              <a:rPr lang="de-DE" sz="2000" dirty="0" smtClean="0"/>
              <a:t>Notfallkategorisierung</a:t>
            </a:r>
          </a:p>
          <a:p>
            <a:r>
              <a:rPr lang="de-DE" sz="2000" dirty="0" err="1" smtClean="0"/>
              <a:t>AkteurInnen</a:t>
            </a:r>
            <a:r>
              <a:rPr lang="de-DE" sz="2000" dirty="0" smtClean="0"/>
              <a:t> im Notfall</a:t>
            </a:r>
          </a:p>
          <a:p>
            <a:r>
              <a:rPr lang="de-DE" sz="2000" dirty="0" smtClean="0"/>
              <a:t>Alarmierungslinien /</a:t>
            </a:r>
            <a:r>
              <a:rPr lang="de-DE" sz="2000" dirty="0" err="1" smtClean="0"/>
              <a:t>VerantwortungsträgerInnen</a:t>
            </a:r>
            <a:endParaRPr lang="de-DE" sz="2000" dirty="0" smtClean="0"/>
          </a:p>
          <a:p>
            <a:r>
              <a:rPr lang="de-DE" sz="2000" dirty="0" smtClean="0"/>
              <a:t>Rechtliche und organisatorische Klärungen</a:t>
            </a:r>
          </a:p>
          <a:p>
            <a:r>
              <a:rPr lang="de-DE" sz="2000" dirty="0" smtClean="0"/>
              <a:t>Bereiche im Notfallmanagement</a:t>
            </a:r>
            <a:br>
              <a:rPr lang="de-DE" sz="2000" dirty="0" smtClean="0"/>
            </a:br>
            <a:r>
              <a:rPr lang="de-DE" sz="2000" dirty="0" smtClean="0"/>
              <a:t>* Bereich Mensch</a:t>
            </a:r>
            <a:br>
              <a:rPr lang="de-DE" sz="2000" dirty="0" smtClean="0"/>
            </a:br>
            <a:r>
              <a:rPr lang="de-DE" sz="2000" dirty="0" smtClean="0"/>
              <a:t>* Bereich Kommunikation</a:t>
            </a:r>
            <a:br>
              <a:rPr lang="de-DE" sz="2000" dirty="0" smtClean="0"/>
            </a:br>
            <a:r>
              <a:rPr lang="de-DE" sz="2000" dirty="0" smtClean="0"/>
              <a:t>* Bereich Technik/ Ausstattung</a:t>
            </a:r>
            <a:br>
              <a:rPr lang="de-DE" sz="2000" dirty="0" smtClean="0"/>
            </a:br>
            <a:r>
              <a:rPr lang="de-DE" sz="2000" dirty="0" smtClean="0"/>
              <a:t>* Bereich Organisation</a:t>
            </a:r>
          </a:p>
          <a:p>
            <a:r>
              <a:rPr lang="de-DE" sz="2000" dirty="0" smtClean="0"/>
              <a:t>Prävention</a:t>
            </a:r>
            <a:endParaRPr lang="de-DE" sz="2000" dirty="0"/>
          </a:p>
          <a:p>
            <a:r>
              <a:rPr lang="de-DE" sz="2000" dirty="0" smtClean="0"/>
              <a:t>Hilfreiche Materialien in den Handbüchern</a:t>
            </a:r>
          </a:p>
          <a:p>
            <a:endParaRPr lang="de-DE" sz="2000" dirty="0" smtClean="0"/>
          </a:p>
          <a:p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3723" r="22463" b="7667"/>
          <a:stretch/>
        </p:blipFill>
        <p:spPr>
          <a:xfrm>
            <a:off x="6280494" y="3933056"/>
            <a:ext cx="2464847" cy="26630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4512529" y="-2394743"/>
            <a:ext cx="118943" cy="72728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260648"/>
            <a:ext cx="1757176" cy="921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9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63365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 smtClean="0"/>
          </a:p>
          <a:p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3723" r="22463" b="7667"/>
          <a:stretch/>
        </p:blipFill>
        <p:spPr>
          <a:xfrm>
            <a:off x="6522420" y="3645024"/>
            <a:ext cx="2464847" cy="26630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3900461" y="-2454216"/>
            <a:ext cx="118943" cy="72728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3679"/>
            <a:ext cx="1757176" cy="921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614192" y="1556791"/>
            <a:ext cx="76538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Notfälle in der </a:t>
            </a:r>
            <a:r>
              <a:rPr lang="de-DE" dirty="0" err="1" smtClean="0"/>
              <a:t>kJA</a:t>
            </a:r>
            <a:r>
              <a:rPr lang="de-DE" dirty="0" smtClean="0"/>
              <a:t> sollen durch </a:t>
            </a:r>
            <a:r>
              <a:rPr lang="de-DE" sz="2200" b="1" dirty="0" smtClean="0"/>
              <a:t>präventive Maßnahmen </a:t>
            </a:r>
            <a:r>
              <a:rPr lang="de-DE" dirty="0" smtClean="0"/>
              <a:t>möglichst verhindert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Notfällen soll </a:t>
            </a:r>
            <a:r>
              <a:rPr lang="de-DE" sz="2200" b="1" dirty="0" smtClean="0"/>
              <a:t>kompetent gehandelt </a:t>
            </a:r>
            <a:r>
              <a:rPr lang="de-DE" dirty="0" smtClean="0"/>
              <a:t>werden, d.h. u.a.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500" dirty="0"/>
          </a:p>
          <a:p>
            <a:r>
              <a:rPr lang="de-DE" dirty="0" smtClean="0"/>
              <a:t>        * die </a:t>
            </a:r>
            <a:r>
              <a:rPr lang="de-DE" dirty="0" err="1" smtClean="0"/>
              <a:t>VerantwortungsträgerInnen</a:t>
            </a:r>
            <a:r>
              <a:rPr lang="de-DE" dirty="0" smtClean="0"/>
              <a:t> sind klar benannt </a:t>
            </a:r>
          </a:p>
          <a:p>
            <a:r>
              <a:rPr lang="de-DE" dirty="0"/>
              <a:t>	</a:t>
            </a:r>
            <a:r>
              <a:rPr lang="de-DE" dirty="0" smtClean="0"/>
              <a:t>  und wissen um ihre Zuständigkeiten</a:t>
            </a:r>
          </a:p>
          <a:p>
            <a:endParaRPr lang="de-DE" sz="800" dirty="0"/>
          </a:p>
          <a:p>
            <a:r>
              <a:rPr lang="de-DE" sz="800" dirty="0" smtClean="0"/>
              <a:t>                 </a:t>
            </a:r>
            <a:r>
              <a:rPr lang="de-DE" dirty="0" smtClean="0"/>
              <a:t>* eine Notlage kann kategorisiert und der Handlungsbedarf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dementsprechend eingeschätzt werden</a:t>
            </a:r>
          </a:p>
          <a:p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dirty="0" smtClean="0"/>
              <a:t>        * ein Notfall wird komplett mit allen Netzwerkpartnern </a:t>
            </a:r>
          </a:p>
          <a:p>
            <a:r>
              <a:rPr lang="de-DE" dirty="0"/>
              <a:t> </a:t>
            </a:r>
            <a:r>
              <a:rPr lang="de-DE" dirty="0" smtClean="0"/>
              <a:t>         von der Akutversorgung bis zur Dokumentation und </a:t>
            </a:r>
          </a:p>
          <a:p>
            <a:r>
              <a:rPr lang="de-DE" dirty="0"/>
              <a:t> </a:t>
            </a:r>
            <a:r>
              <a:rPr lang="de-DE" dirty="0" smtClean="0"/>
              <a:t>         Nachsorge inklusive der medialen Kommunikation </a:t>
            </a:r>
          </a:p>
          <a:p>
            <a:r>
              <a:rPr lang="de-DE" dirty="0"/>
              <a:t> </a:t>
            </a:r>
            <a:r>
              <a:rPr lang="de-DE" dirty="0" smtClean="0"/>
              <a:t>         kompetent betreut</a:t>
            </a:r>
          </a:p>
        </p:txBody>
      </p:sp>
    </p:spTree>
    <p:extLst>
      <p:ext uri="{BB962C8B-B14F-4D97-AF65-F5344CB8AC3E}">
        <p14:creationId xmlns:p14="http://schemas.microsoft.com/office/powerpoint/2010/main" val="21325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00" y="149917"/>
            <a:ext cx="7776864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Handbuch und Notfallregister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 smtClean="0"/>
          </a:p>
          <a:p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3723" r="22463" b="7667"/>
          <a:stretch/>
        </p:blipFill>
        <p:spPr>
          <a:xfrm>
            <a:off x="6444208" y="3903724"/>
            <a:ext cx="2464847" cy="26630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3900461" y="-2454216"/>
            <a:ext cx="118943" cy="72728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57" y="260647"/>
            <a:ext cx="1757176" cy="921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704513" y="1340768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Notfallhandbuch zur grundlegenden Orientierung mit Zuordnung der Aufgaben zu den jeweiligen Verantwortungsträgerinnen mit Checklisten zur/m</a:t>
            </a:r>
            <a:br>
              <a:rPr lang="de-DE" dirty="0" smtClean="0"/>
            </a:br>
            <a:r>
              <a:rPr lang="de-DE" dirty="0" smtClean="0"/>
              <a:t>* Prävention (blauer Bereich)</a:t>
            </a:r>
            <a:br>
              <a:rPr lang="de-DE" dirty="0" smtClean="0"/>
            </a:br>
            <a:r>
              <a:rPr lang="de-DE" dirty="0" smtClean="0"/>
              <a:t>* Handeln im Notfall (roter Bereich)</a:t>
            </a:r>
            <a:br>
              <a:rPr lang="de-DE" dirty="0" smtClean="0"/>
            </a:br>
            <a:r>
              <a:rPr lang="de-DE" dirty="0" smtClean="0"/>
              <a:t>* Nachsorge des Notfalls (violetter Bereich)</a:t>
            </a:r>
            <a:br>
              <a:rPr lang="de-DE" dirty="0" smtClean="0"/>
            </a:br>
            <a:r>
              <a:rPr lang="de-DE" dirty="0" smtClean="0"/>
              <a:t>* Umgang mit den Medien (grüner Bereich)</a:t>
            </a:r>
            <a:br>
              <a:rPr lang="de-DE" dirty="0" smtClean="0"/>
            </a:br>
            <a:r>
              <a:rPr lang="de-DE" dirty="0" smtClean="0"/>
              <a:t>* Notfallkategorisierung</a:t>
            </a:r>
            <a:br>
              <a:rPr lang="de-DE" dirty="0" smtClean="0"/>
            </a:br>
            <a:r>
              <a:rPr lang="de-DE" dirty="0" smtClean="0"/>
              <a:t>* Meldebogen zur Erfassung der Notlage</a:t>
            </a:r>
            <a:br>
              <a:rPr lang="de-DE" dirty="0" smtClean="0"/>
            </a:br>
            <a:r>
              <a:rPr lang="de-DE" dirty="0" smtClean="0"/>
              <a:t>* umfassender Anhang (z.B. Notfallumschlag, Übersetzungen)</a:t>
            </a:r>
          </a:p>
          <a:p>
            <a:endParaRPr lang="de-DE" dirty="0"/>
          </a:p>
          <a:p>
            <a:r>
              <a:rPr lang="de-DE" dirty="0" smtClean="0"/>
              <a:t>Notfallregister = konkretes Nachschlagewerk für </a:t>
            </a:r>
            <a:br>
              <a:rPr lang="de-DE" dirty="0" smtClean="0"/>
            </a:br>
            <a:r>
              <a:rPr lang="de-DE" dirty="0" smtClean="0"/>
              <a:t>* medizinische Fälle </a:t>
            </a:r>
            <a:br>
              <a:rPr lang="de-DE" dirty="0" smtClean="0"/>
            </a:br>
            <a:r>
              <a:rPr lang="de-DE" dirty="0" smtClean="0"/>
              <a:t>* soziale/ kriminelle Ereignisse</a:t>
            </a:r>
            <a:br>
              <a:rPr lang="de-DE" dirty="0" smtClean="0"/>
            </a:br>
            <a:r>
              <a:rPr lang="de-DE" dirty="0" smtClean="0"/>
              <a:t>* (wetter-)technische Begebenheiten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Alle Informationen dienen zur Orientierung, </a:t>
            </a:r>
            <a:br>
              <a:rPr lang="de-DE" dirty="0" smtClean="0"/>
            </a:br>
            <a:r>
              <a:rPr lang="de-DE" dirty="0" smtClean="0"/>
              <a:t>sind den Ortsbedingungen anzupassen und </a:t>
            </a:r>
            <a:br>
              <a:rPr lang="de-DE" dirty="0" smtClean="0"/>
            </a:br>
            <a:r>
              <a:rPr lang="de-DE" dirty="0" smtClean="0"/>
              <a:t>erheben keinen Anspruch auf Vollständigkeit.</a:t>
            </a:r>
          </a:p>
        </p:txBody>
      </p:sp>
      <p:pic>
        <p:nvPicPr>
          <p:cNvPr id="7" name="Grafik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" y="1556792"/>
            <a:ext cx="1355237" cy="19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301488"/>
            <a:ext cx="1355236" cy="191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rebuchet MS" panose="020B0603020202020204" pitchFamily="34" charset="0"/>
              </a:rPr>
              <a:t>Präventives Vorgehen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</a:t>
            </a:r>
            <a:r>
              <a:rPr lang="de-DE" dirty="0" smtClean="0"/>
              <a:t>nalyse von Gefahrenquellen bei der Projektplanung zwischen Projektkoordinator und Koordinierungskreis. (</a:t>
            </a:r>
            <a:r>
              <a:rPr lang="de-DE" dirty="0" err="1" smtClean="0"/>
              <a:t>get</a:t>
            </a:r>
            <a:r>
              <a:rPr lang="de-DE" dirty="0" smtClean="0"/>
              <a:t> – </a:t>
            </a:r>
            <a:r>
              <a:rPr lang="de-DE" dirty="0" err="1" smtClean="0"/>
              <a:t>it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dirty="0" smtClean="0"/>
              <a:t>Rollenklärung in der Gruppe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dirty="0" smtClean="0"/>
              <a:t>Sicherheitsaufklärung </a:t>
            </a:r>
          </a:p>
          <a:p>
            <a:endParaRPr lang="de-DE" sz="800" dirty="0" smtClean="0"/>
          </a:p>
          <a:p>
            <a:r>
              <a:rPr lang="de-DE" dirty="0" smtClean="0"/>
              <a:t>Erfüllung der Aufsichtspflicht</a:t>
            </a:r>
          </a:p>
          <a:p>
            <a:endParaRPr lang="de-DE" sz="900" dirty="0"/>
          </a:p>
          <a:p>
            <a:r>
              <a:rPr lang="de-DE" dirty="0" smtClean="0"/>
              <a:t>Notfallkontakte-Karte ausgefüllt dabei haben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7"/>
            <a:ext cx="1757176" cy="921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4260501" y="-2454217"/>
            <a:ext cx="118943" cy="72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9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rebuchet MS" panose="020B0603020202020204" pitchFamily="34" charset="0"/>
              </a:rPr>
              <a:t>Was ist ein Notfall?</a:t>
            </a:r>
            <a:endParaRPr lang="de-DE" dirty="0">
              <a:latin typeface="Trebuchet MS" panose="020B0603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Eine unvorhergesehene Situation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Drohende Gefährdung für die Unversehrtheit von Menschen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Sofortige Maßnahmen sind erforderlich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Die Handelnden sind nicht mehr handlungs- und entscheidungsfähig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Hilfe von außen ist nötig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Meist werden Ermittlungsbehörden eingeschalten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Trebuchet MS" panose="020B0603020202020204" pitchFamily="34" charset="0"/>
              </a:rPr>
              <a:t>Der reguläre Ablauf ist nicht mehr durchführbar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4512529" y="-2394743"/>
            <a:ext cx="118943" cy="72728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7"/>
            <a:ext cx="1757176" cy="921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5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chtungspfeil 40"/>
          <p:cNvSpPr/>
          <p:nvPr/>
        </p:nvSpPr>
        <p:spPr>
          <a:xfrm rot="5400000">
            <a:off x="4164244" y="5541523"/>
            <a:ext cx="887521" cy="792088"/>
          </a:xfrm>
          <a:prstGeom prst="homePlate">
            <a:avLst/>
          </a:prstGeom>
          <a:solidFill>
            <a:srgbClr val="F8ED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ichtungspfeil 22"/>
          <p:cNvSpPr/>
          <p:nvPr/>
        </p:nvSpPr>
        <p:spPr>
          <a:xfrm rot="5400000">
            <a:off x="4153248" y="615462"/>
            <a:ext cx="887521" cy="79208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83568" y="188640"/>
            <a:ext cx="8064896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Ist ein Mensch im Rahmen der Veranstaltung zu Tode gekommen?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35948" y="7911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Nein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2915816" y="1484784"/>
            <a:ext cx="3384376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Besteht oder bestand eine Lebensbedrohung?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2915816" y="2131770"/>
            <a:ext cx="3384376" cy="11918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/>
              <a:t>Ist der weitere Verlauf der Veranstaltung dauerhaft oder tiefgreifend beeinträchtigt? Droht ein Abbruch?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915816" y="3323586"/>
            <a:ext cx="3384376" cy="919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/>
              <a:t>Wurden Behörden und/oder </a:t>
            </a:r>
            <a:r>
              <a:rPr lang="de-DE" sz="1600" dirty="0" smtClean="0"/>
              <a:t>Rechtsinstitutionen </a:t>
            </a:r>
            <a:r>
              <a:rPr lang="de-DE" sz="1600" dirty="0"/>
              <a:t>eingeschaltet?</a:t>
            </a:r>
          </a:p>
        </p:txBody>
      </p:sp>
      <p:sp>
        <p:nvSpPr>
          <p:cNvPr id="31" name="Richtungspfeil 30"/>
          <p:cNvSpPr/>
          <p:nvPr/>
        </p:nvSpPr>
        <p:spPr>
          <a:xfrm>
            <a:off x="6309026" y="2908784"/>
            <a:ext cx="1503334" cy="79208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156176" y="31201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mind. 2x Ja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2915816" y="4242987"/>
            <a:ext cx="3384376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/>
              <a:t>Ist das Team vor Ort nachhaltig und dauerhaft handlungsunfähig?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915816" y="4889973"/>
            <a:ext cx="3384376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/>
              <a:t>Ist mit Presseanfragen aufgrund des Vorfalls zu rechnen?</a:t>
            </a:r>
          </a:p>
        </p:txBody>
      </p:sp>
      <p:sp>
        <p:nvSpPr>
          <p:cNvPr id="37" name="Richtungspfeil 36"/>
          <p:cNvSpPr/>
          <p:nvPr/>
        </p:nvSpPr>
        <p:spPr>
          <a:xfrm rot="5400000">
            <a:off x="5352377" y="3057247"/>
            <a:ext cx="5712056" cy="79208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7812360" y="7911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Ja</a:t>
            </a:r>
            <a:endParaRPr lang="de-DE" sz="1600" dirty="0"/>
          </a:p>
        </p:txBody>
      </p:sp>
      <p:sp>
        <p:nvSpPr>
          <p:cNvPr id="40" name="Textfeld 39"/>
          <p:cNvSpPr txBox="1"/>
          <p:nvPr/>
        </p:nvSpPr>
        <p:spPr>
          <a:xfrm>
            <a:off x="3106832" y="6400516"/>
            <a:ext cx="2941332" cy="408623"/>
          </a:xfrm>
          <a:prstGeom prst="roundRect">
            <a:avLst/>
          </a:prstGeom>
          <a:solidFill>
            <a:srgbClr val="F8ED0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Notfallstufe gelb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4247964" y="56789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1x Ja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46492" y="6400516"/>
            <a:ext cx="2941332" cy="40862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Notfallstufe grün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167172" y="6400516"/>
            <a:ext cx="2941332" cy="4086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Notfallstufe rot</a:t>
            </a:r>
          </a:p>
        </p:txBody>
      </p:sp>
      <p:sp>
        <p:nvSpPr>
          <p:cNvPr id="2" name="Nach oben gebogener Pfeil 1"/>
          <p:cNvSpPr/>
          <p:nvPr/>
        </p:nvSpPr>
        <p:spPr>
          <a:xfrm rot="10800000">
            <a:off x="683569" y="2799687"/>
            <a:ext cx="2232248" cy="3581641"/>
          </a:xfrm>
          <a:prstGeom prst="bent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727684" y="28833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0x Ja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070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rebuchet MS" panose="020B0603020202020204" pitchFamily="34" charset="0"/>
              </a:rPr>
              <a:t>Alarmierungslinie</a:t>
            </a:r>
            <a:endParaRPr lang="de-DE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569287461"/>
              </p:ext>
            </p:extLst>
          </p:nvPr>
        </p:nvGraphicFramePr>
        <p:xfrm>
          <a:off x="251520" y="155679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876575" cy="136229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876575" cy="13622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5945"/>
            <a:ext cx="876575" cy="13622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4512529" y="-2394743"/>
            <a:ext cx="118943" cy="72728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260648"/>
            <a:ext cx="1757176" cy="9215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5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8133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sz="3600" dirty="0" smtClean="0"/>
              <a:t>Mit WEM kommuniziere ich im Notfall?</a:t>
            </a:r>
            <a:endParaRPr lang="de-DE" sz="3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de-DE" dirty="0" smtClean="0"/>
              <a:t>Betroffene Bereiche - Kommunikation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" b="98841" l="17868" r="46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65219"/>
          <a:stretch/>
        </p:blipFill>
        <p:spPr>
          <a:xfrm rot="16200000">
            <a:off x="4512529" y="-2394743"/>
            <a:ext cx="118943" cy="72728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82439" y="2016059"/>
            <a:ext cx="3344410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Leitung vor Ort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2439" y="2845226"/>
            <a:ext cx="3344411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 smtClean="0"/>
              <a:t>NotfallkoordinatorIn</a:t>
            </a: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682439" y="3674393"/>
            <a:ext cx="3344410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Krisenstab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2439" y="4327456"/>
            <a:ext cx="3344410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Info an Teamer &amp; </a:t>
            </a:r>
            <a:r>
              <a:rPr lang="de-DE" dirty="0" err="1" smtClean="0"/>
              <a:t>TeilnehmerInnen</a:t>
            </a:r>
            <a:endParaRPr lang="de-DE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82439" y="5209986"/>
            <a:ext cx="7199947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Info an Eltern &amp; Sorgeberechtigte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2439" y="1412776"/>
            <a:ext cx="3344410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Intern: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354644" y="2424682"/>
            <a:ext cx="0" cy="420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354644" y="3253849"/>
            <a:ext cx="0" cy="420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535995" y="1412776"/>
            <a:ext cx="3348372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Extern: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35995" y="2021468"/>
            <a:ext cx="3348372" cy="19409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Behörden:</a:t>
            </a:r>
          </a:p>
          <a:p>
            <a:r>
              <a:rPr lang="de-DE" dirty="0"/>
              <a:t> </a:t>
            </a:r>
            <a:r>
              <a:rPr lang="de-DE" dirty="0" smtClean="0"/>
              <a:t>  Polizei</a:t>
            </a:r>
          </a:p>
          <a:p>
            <a:r>
              <a:rPr lang="de-DE" dirty="0" smtClean="0"/>
              <a:t>   Feuerwehr</a:t>
            </a:r>
          </a:p>
          <a:p>
            <a:r>
              <a:rPr lang="de-DE" dirty="0" smtClean="0"/>
              <a:t>   Rettungsdienst</a:t>
            </a:r>
          </a:p>
          <a:p>
            <a:r>
              <a:rPr lang="de-DE" dirty="0" smtClean="0"/>
              <a:t>   Gesundheitsamt</a:t>
            </a:r>
          </a:p>
          <a:p>
            <a:r>
              <a:rPr lang="de-DE" dirty="0"/>
              <a:t> </a:t>
            </a:r>
            <a:r>
              <a:rPr lang="de-DE" dirty="0" smtClean="0"/>
              <a:t>  Auswärtiges Amt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537976" y="4106441"/>
            <a:ext cx="3344410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Journalisten/Presse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535995" y="4633922"/>
            <a:ext cx="3348373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Hausmeister/Verwalter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82439" y="5767616"/>
            <a:ext cx="7201929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Menschen, die bei Hilfeleistung helfen könnten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419872" y="6332455"/>
            <a:ext cx="2912362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            Info an BJA</a:t>
            </a:r>
          </a:p>
        </p:txBody>
      </p:sp>
    </p:spTree>
    <p:extLst>
      <p:ext uri="{BB962C8B-B14F-4D97-AF65-F5344CB8AC3E}">
        <p14:creationId xmlns:p14="http://schemas.microsoft.com/office/powerpoint/2010/main" val="8382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TM01790492[[fn=Skizzenbuch]]</Template>
  <TotalTime>0</TotalTime>
  <Words>667</Words>
  <Application>Microsoft Office PowerPoint</Application>
  <PresentationFormat>Bildschirmpräsentation (4:3)</PresentationFormat>
  <Paragraphs>137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Larissa</vt:lpstr>
      <vt:lpstr>Notfallmanagement   in der kirchlichen Jugendarbeit der Diözese Rottenburg-Stuttgart</vt:lpstr>
      <vt:lpstr>Ablauf</vt:lpstr>
      <vt:lpstr>Ziele</vt:lpstr>
      <vt:lpstr>Handbuch und Notfallregister</vt:lpstr>
      <vt:lpstr>Präventives Vorgehen</vt:lpstr>
      <vt:lpstr>Was ist ein Notfall?</vt:lpstr>
      <vt:lpstr>PowerPoint-Präsentation</vt:lpstr>
      <vt:lpstr>Alarmierungslinie</vt:lpstr>
      <vt:lpstr>Mit WEM kommuniziere ich im Notfall?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Viviane Taxis</dc:creator>
  <cp:lastModifiedBy>Paul Beck</cp:lastModifiedBy>
  <cp:revision>227</cp:revision>
  <cp:lastPrinted>2018-05-14T09:30:48Z</cp:lastPrinted>
  <dcterms:created xsi:type="dcterms:W3CDTF">2018-04-25T12:54:54Z</dcterms:created>
  <dcterms:modified xsi:type="dcterms:W3CDTF">2019-04-11T09:18:09Z</dcterms:modified>
</cp:coreProperties>
</file>